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Arimo" panose="020B0604020202020204" charset="0"/>
      <p:regular r:id="rId30"/>
    </p:embeddedFont>
    <p:embeddedFont>
      <p:font typeface="Arimo Bold" panose="020B0604020202020204" charset="0"/>
      <p:regular r:id="rId31"/>
    </p:embeddedFont>
    <p:embeddedFont>
      <p:font typeface="Arimo Italics" panose="020B0604020202020204" charset="0"/>
      <p:regular r:id="rId32"/>
    </p:embeddedFont>
    <p:embeddedFont>
      <p:font typeface="Bebas Neue Bold" panose="020B0604020202020204" charset="-1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DM Sans" pitchFamily="2" charset="-18"/>
      <p:regular r:id="rId38"/>
    </p:embeddedFont>
    <p:embeddedFont>
      <p:font typeface="DM Sans Bold" charset="-18"/>
      <p:regular r:id="rId39"/>
    </p:embeddedFont>
    <p:embeddedFont>
      <p:font typeface="DM Sans Italics" panose="020B0604020202020204" charset="-18"/>
      <p:regular r:id="rId40"/>
    </p:embeddedFont>
    <p:embeddedFont>
      <p:font typeface="Montserrat Bold" panose="020B0604020202020204" charset="-18"/>
      <p:regular r:id="rId41"/>
    </p:embeddedFont>
    <p:embeddedFont>
      <p:font typeface="Montserrat Light Bold" panose="020B0604020202020204" charset="-18"/>
      <p:regular r:id="rId42"/>
    </p:embeddedFont>
    <p:embeddedFont>
      <p:font typeface="Open Sans" panose="020B0606030504020204" pitchFamily="34" charset="0"/>
      <p:regular r:id="rId43"/>
    </p:embeddedFont>
    <p:embeddedFont>
      <p:font typeface="Open Sans Bold" panose="020B0806030504020204" charset="0"/>
      <p:regular r:id="rId44"/>
    </p:embeddedFont>
    <p:embeddedFont>
      <p:font typeface="Oswald" panose="00000500000000000000" pitchFamily="2" charset="-18"/>
      <p:regular r:id="rId45"/>
    </p:embeddedFont>
    <p:embeddedFont>
      <p:font typeface="Oswald Bold" panose="00000800000000000000" charset="-18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37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1.png"/><Relationship Id="rId3" Type="http://schemas.openxmlformats.org/officeDocument/2006/relationships/image" Target="../media/image45.svg"/><Relationship Id="rId7" Type="http://schemas.openxmlformats.org/officeDocument/2006/relationships/image" Target="../media/image59.jpeg"/><Relationship Id="rId12" Type="http://schemas.openxmlformats.org/officeDocument/2006/relationships/image" Target="../media/image6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50.sv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57.jpeg"/><Relationship Id="rId9" Type="http://schemas.openxmlformats.org/officeDocument/2006/relationships/image" Target="../media/image42.svg"/><Relationship Id="rId14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63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5.jpeg"/><Relationship Id="rId5" Type="http://schemas.openxmlformats.org/officeDocument/2006/relationships/image" Target="../media/image70.jpeg"/><Relationship Id="rId10" Type="http://schemas.openxmlformats.org/officeDocument/2006/relationships/image" Target="../media/image74.jpeg"/><Relationship Id="rId4" Type="http://schemas.openxmlformats.org/officeDocument/2006/relationships/image" Target="../media/image69.jpe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8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83.jpeg"/><Relationship Id="rId5" Type="http://schemas.openxmlformats.org/officeDocument/2006/relationships/image" Target="../media/image78.jpeg"/><Relationship Id="rId10" Type="http://schemas.openxmlformats.org/officeDocument/2006/relationships/image" Target="../media/image82.jpe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svg"/><Relationship Id="rId7" Type="http://schemas.openxmlformats.org/officeDocument/2006/relationships/image" Target="../media/image120.jpeg"/><Relationship Id="rId12" Type="http://schemas.openxmlformats.org/officeDocument/2006/relationships/image" Target="../media/image12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11" Type="http://schemas.openxmlformats.org/officeDocument/2006/relationships/image" Target="../media/image50.sv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118.jpeg"/><Relationship Id="rId9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26.png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12" Type="http://schemas.openxmlformats.org/officeDocument/2006/relationships/image" Target="../media/image125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24.jpeg"/><Relationship Id="rId5" Type="http://schemas.openxmlformats.org/officeDocument/2006/relationships/image" Target="../media/image45.svg"/><Relationship Id="rId10" Type="http://schemas.openxmlformats.org/officeDocument/2006/relationships/image" Target="../media/image123.jpeg"/><Relationship Id="rId4" Type="http://schemas.openxmlformats.org/officeDocument/2006/relationships/image" Target="../media/image44.png"/><Relationship Id="rId9" Type="http://schemas.openxmlformats.org/officeDocument/2006/relationships/image" Target="../media/image50.svg"/><Relationship Id="rId14" Type="http://schemas.openxmlformats.org/officeDocument/2006/relationships/image" Target="../media/image1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svg"/><Relationship Id="rId7" Type="http://schemas.openxmlformats.org/officeDocument/2006/relationships/image" Target="../media/image13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39.png"/><Relationship Id="rId10" Type="http://schemas.openxmlformats.org/officeDocument/2006/relationships/image" Target="../media/image131.jpeg"/><Relationship Id="rId4" Type="http://schemas.openxmlformats.org/officeDocument/2006/relationships/image" Target="../media/image128.png"/><Relationship Id="rId9" Type="http://schemas.openxmlformats.org/officeDocument/2006/relationships/image" Target="../media/image4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35.svg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1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11.png"/><Relationship Id="rId2" Type="http://schemas.openxmlformats.org/officeDocument/2006/relationships/image" Target="../media/image5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1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hyperlink" Target="https://alternativa-za-vas.com/index.php/clanak/article/heimlichov-zahva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sv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0.sv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sv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0.sv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51.jpe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svg"/><Relationship Id="rId7" Type="http://schemas.openxmlformats.org/officeDocument/2006/relationships/image" Target="../media/image5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50.sv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54.jpe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87468" y="262891"/>
            <a:ext cx="6455037" cy="1062849"/>
          </a:xfrm>
          <a:custGeom>
            <a:avLst/>
            <a:gdLst/>
            <a:ahLst/>
            <a:cxnLst/>
            <a:rect l="l" t="t" r="r" b="b"/>
            <a:pathLst>
              <a:path w="6455037" h="1062849">
                <a:moveTo>
                  <a:pt x="0" y="0"/>
                </a:moveTo>
                <a:lnTo>
                  <a:pt x="6455037" y="0"/>
                </a:lnTo>
                <a:lnTo>
                  <a:pt x="6455037" y="1062849"/>
                </a:lnTo>
                <a:lnTo>
                  <a:pt x="0" y="1062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7708467" y="7132876"/>
            <a:ext cx="8413039" cy="1504686"/>
          </a:xfrm>
          <a:custGeom>
            <a:avLst/>
            <a:gdLst/>
            <a:ahLst/>
            <a:cxnLst/>
            <a:rect l="l" t="t" r="r" b="b"/>
            <a:pathLst>
              <a:path w="8413039" h="1504686">
                <a:moveTo>
                  <a:pt x="0" y="0"/>
                </a:moveTo>
                <a:lnTo>
                  <a:pt x="8413039" y="0"/>
                </a:lnTo>
                <a:lnTo>
                  <a:pt x="8413039" y="1504686"/>
                </a:lnTo>
                <a:lnTo>
                  <a:pt x="0" y="1504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89" t="-15672" r="-29248" b="-25908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8283699" y="8637562"/>
            <a:ext cx="7262574" cy="1386547"/>
          </a:xfrm>
          <a:custGeom>
            <a:avLst/>
            <a:gdLst/>
            <a:ahLst/>
            <a:cxnLst/>
            <a:rect l="l" t="t" r="r" b="b"/>
            <a:pathLst>
              <a:path w="7262574" h="1386547">
                <a:moveTo>
                  <a:pt x="0" y="0"/>
                </a:moveTo>
                <a:lnTo>
                  <a:pt x="7262575" y="0"/>
                </a:lnTo>
                <a:lnTo>
                  <a:pt x="7262575" y="1386547"/>
                </a:lnTo>
                <a:lnTo>
                  <a:pt x="0" y="138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672" t="-32826" r="-37450" b="-2081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7427186" y="2000831"/>
            <a:ext cx="8975601" cy="446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7"/>
              </a:lnSpc>
            </a:pPr>
            <a:r>
              <a:rPr lang="en-US" sz="5026">
                <a:solidFill>
                  <a:srgbClr val="004AAD"/>
                </a:solidFill>
                <a:latin typeface="Arimo Bold"/>
              </a:rPr>
              <a:t>ZAVRŠNA KONFERENCIJA</a:t>
            </a:r>
          </a:p>
          <a:p>
            <a:pPr algn="ctr">
              <a:lnSpc>
                <a:spcPts val="7037"/>
              </a:lnSpc>
            </a:pPr>
            <a:endParaRPr lang="en-US" sz="5026">
              <a:solidFill>
                <a:srgbClr val="004AAD"/>
              </a:solidFill>
              <a:latin typeface="Arimo Bold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7658B"/>
                </a:solidFill>
                <a:latin typeface="Arimo Bold"/>
              </a:rPr>
              <a:t>PROJEKT ZAKLON,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7658B"/>
                </a:solidFill>
                <a:latin typeface="Arimo Bold"/>
              </a:rPr>
              <a:t>Zaštita od krize u lokalnim zajednicama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7658B"/>
                </a:solidFill>
                <a:latin typeface="Arimo Bold"/>
              </a:rPr>
              <a:t>UP.04.2.1.11.0411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17658B"/>
              </a:solidFill>
              <a:latin typeface="Arimo Bold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7658B"/>
                </a:solidFill>
                <a:latin typeface="Arimo Bold"/>
              </a:rPr>
              <a:t>15. rujna 2023.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3118440" y="-311356"/>
            <a:ext cx="10183100" cy="10909713"/>
            <a:chOff x="0" y="0"/>
            <a:chExt cx="2456180" cy="2631440"/>
          </a:xfrm>
        </p:grpSpPr>
        <p:sp>
          <p:nvSpPr>
            <p:cNvPr id="7" name="Freeform 7"/>
            <p:cNvSpPr/>
            <p:nvPr/>
          </p:nvSpPr>
          <p:spPr>
            <a:xfrm>
              <a:off x="-40640" y="-8890"/>
              <a:ext cx="2490470" cy="2645410"/>
            </a:xfrm>
            <a:custGeom>
              <a:avLst/>
              <a:gdLst/>
              <a:ahLst/>
              <a:cxnLst/>
              <a:rect l="l" t="t" r="r" b="b"/>
              <a:pathLst>
                <a:path w="2490470" h="2645410">
                  <a:moveTo>
                    <a:pt x="2298700" y="524510"/>
                  </a:moveTo>
                  <a:cubicBezTo>
                    <a:pt x="2292350" y="523240"/>
                    <a:pt x="2287270" y="521970"/>
                    <a:pt x="2280920" y="519430"/>
                  </a:cubicBezTo>
                  <a:cubicBezTo>
                    <a:pt x="2288540" y="521970"/>
                    <a:pt x="2294890" y="523240"/>
                    <a:pt x="2298700" y="524510"/>
                  </a:cubicBezTo>
                  <a:close/>
                  <a:moveTo>
                    <a:pt x="232410" y="792480"/>
                  </a:moveTo>
                  <a:cubicBezTo>
                    <a:pt x="260350" y="808990"/>
                    <a:pt x="290830" y="825500"/>
                    <a:pt x="318770" y="838200"/>
                  </a:cubicBezTo>
                  <a:cubicBezTo>
                    <a:pt x="346710" y="850900"/>
                    <a:pt x="373380" y="859790"/>
                    <a:pt x="391160" y="862330"/>
                  </a:cubicBezTo>
                  <a:cubicBezTo>
                    <a:pt x="429260" y="873760"/>
                    <a:pt x="406400" y="914400"/>
                    <a:pt x="415290" y="946150"/>
                  </a:cubicBezTo>
                  <a:cubicBezTo>
                    <a:pt x="444500" y="927100"/>
                    <a:pt x="468630" y="953770"/>
                    <a:pt x="497840" y="934720"/>
                  </a:cubicBezTo>
                  <a:cubicBezTo>
                    <a:pt x="499110" y="939800"/>
                    <a:pt x="524510" y="937260"/>
                    <a:pt x="554990" y="934720"/>
                  </a:cubicBezTo>
                  <a:cubicBezTo>
                    <a:pt x="585470" y="932180"/>
                    <a:pt x="622300" y="925830"/>
                    <a:pt x="646430" y="920750"/>
                  </a:cubicBezTo>
                  <a:cubicBezTo>
                    <a:pt x="646430" y="920750"/>
                    <a:pt x="650240" y="916940"/>
                    <a:pt x="659130" y="911860"/>
                  </a:cubicBezTo>
                  <a:cubicBezTo>
                    <a:pt x="668020" y="906780"/>
                    <a:pt x="684530" y="900430"/>
                    <a:pt x="708660" y="896620"/>
                  </a:cubicBezTo>
                  <a:cubicBezTo>
                    <a:pt x="725170" y="894080"/>
                    <a:pt x="722630" y="882650"/>
                    <a:pt x="720090" y="872490"/>
                  </a:cubicBezTo>
                  <a:cubicBezTo>
                    <a:pt x="722630" y="882650"/>
                    <a:pt x="722630" y="882650"/>
                    <a:pt x="723900" y="894080"/>
                  </a:cubicBezTo>
                  <a:cubicBezTo>
                    <a:pt x="735330" y="869950"/>
                    <a:pt x="772160" y="885190"/>
                    <a:pt x="786130" y="871220"/>
                  </a:cubicBezTo>
                  <a:cubicBezTo>
                    <a:pt x="788670" y="881380"/>
                    <a:pt x="788670" y="881380"/>
                    <a:pt x="789940" y="892810"/>
                  </a:cubicBezTo>
                  <a:cubicBezTo>
                    <a:pt x="797560" y="886460"/>
                    <a:pt x="805180" y="881380"/>
                    <a:pt x="812800" y="878840"/>
                  </a:cubicBezTo>
                  <a:cubicBezTo>
                    <a:pt x="820420" y="876300"/>
                    <a:pt x="829310" y="875030"/>
                    <a:pt x="836930" y="875030"/>
                  </a:cubicBezTo>
                  <a:cubicBezTo>
                    <a:pt x="853440" y="873760"/>
                    <a:pt x="869950" y="873760"/>
                    <a:pt x="885190" y="866140"/>
                  </a:cubicBezTo>
                  <a:cubicBezTo>
                    <a:pt x="886460" y="876300"/>
                    <a:pt x="886460" y="876300"/>
                    <a:pt x="889000" y="887730"/>
                  </a:cubicBezTo>
                  <a:cubicBezTo>
                    <a:pt x="905510" y="885190"/>
                    <a:pt x="920750" y="882650"/>
                    <a:pt x="922020" y="894080"/>
                  </a:cubicBezTo>
                  <a:cubicBezTo>
                    <a:pt x="923290" y="904240"/>
                    <a:pt x="923290" y="904240"/>
                    <a:pt x="924560" y="915670"/>
                  </a:cubicBezTo>
                  <a:cubicBezTo>
                    <a:pt x="933450" y="919480"/>
                    <a:pt x="944880" y="915670"/>
                    <a:pt x="955040" y="911860"/>
                  </a:cubicBezTo>
                  <a:cubicBezTo>
                    <a:pt x="965200" y="909320"/>
                    <a:pt x="972820" y="908050"/>
                    <a:pt x="974090" y="919480"/>
                  </a:cubicBezTo>
                  <a:cubicBezTo>
                    <a:pt x="972820" y="909320"/>
                    <a:pt x="972820" y="909320"/>
                    <a:pt x="971550" y="897890"/>
                  </a:cubicBezTo>
                  <a:cubicBezTo>
                    <a:pt x="1036320" y="891540"/>
                    <a:pt x="1084580" y="895350"/>
                    <a:pt x="1134110" y="902970"/>
                  </a:cubicBezTo>
                  <a:cubicBezTo>
                    <a:pt x="1167130" y="911860"/>
                    <a:pt x="1201420" y="915670"/>
                    <a:pt x="1235710" y="918210"/>
                  </a:cubicBezTo>
                  <a:cubicBezTo>
                    <a:pt x="1271270" y="920750"/>
                    <a:pt x="1306830" y="920750"/>
                    <a:pt x="1343660" y="918210"/>
                  </a:cubicBezTo>
                  <a:cubicBezTo>
                    <a:pt x="1417320" y="915670"/>
                    <a:pt x="1492250" y="904240"/>
                    <a:pt x="1565910" y="899160"/>
                  </a:cubicBezTo>
                  <a:cubicBezTo>
                    <a:pt x="1582420" y="900430"/>
                    <a:pt x="1598930" y="878840"/>
                    <a:pt x="1584960" y="857250"/>
                  </a:cubicBezTo>
                  <a:cubicBezTo>
                    <a:pt x="1601470" y="858520"/>
                    <a:pt x="1617980" y="858520"/>
                    <a:pt x="1633220" y="859790"/>
                  </a:cubicBezTo>
                  <a:cubicBezTo>
                    <a:pt x="1664970" y="862330"/>
                    <a:pt x="1652270" y="829310"/>
                    <a:pt x="1684020" y="831850"/>
                  </a:cubicBezTo>
                  <a:cubicBezTo>
                    <a:pt x="1817370" y="815340"/>
                    <a:pt x="1949450" y="836930"/>
                    <a:pt x="2078990" y="864870"/>
                  </a:cubicBezTo>
                  <a:lnTo>
                    <a:pt x="2175510" y="887730"/>
                  </a:lnTo>
                  <a:cubicBezTo>
                    <a:pt x="2207260" y="895350"/>
                    <a:pt x="2239010" y="905510"/>
                    <a:pt x="2272031" y="913130"/>
                  </a:cubicBezTo>
                  <a:cubicBezTo>
                    <a:pt x="2288541" y="916940"/>
                    <a:pt x="2303781" y="920750"/>
                    <a:pt x="2320291" y="924560"/>
                  </a:cubicBezTo>
                  <a:lnTo>
                    <a:pt x="2368551" y="937260"/>
                  </a:lnTo>
                  <a:cubicBezTo>
                    <a:pt x="2400301" y="944880"/>
                    <a:pt x="2433321" y="952500"/>
                    <a:pt x="2466341" y="957580"/>
                  </a:cubicBezTo>
                  <a:cubicBezTo>
                    <a:pt x="2435861" y="942340"/>
                    <a:pt x="2410461" y="927100"/>
                    <a:pt x="2383791" y="913130"/>
                  </a:cubicBezTo>
                  <a:cubicBezTo>
                    <a:pt x="2371091" y="906780"/>
                    <a:pt x="2357121" y="900430"/>
                    <a:pt x="2343151" y="895350"/>
                  </a:cubicBezTo>
                  <a:cubicBezTo>
                    <a:pt x="2329181" y="890270"/>
                    <a:pt x="2312671" y="887730"/>
                    <a:pt x="2296161" y="885190"/>
                  </a:cubicBezTo>
                  <a:cubicBezTo>
                    <a:pt x="2298701" y="875030"/>
                    <a:pt x="2305051" y="853440"/>
                    <a:pt x="2288541" y="849630"/>
                  </a:cubicBezTo>
                  <a:cubicBezTo>
                    <a:pt x="2264411" y="840740"/>
                    <a:pt x="2239011" y="833120"/>
                    <a:pt x="2213611" y="826770"/>
                  </a:cubicBezTo>
                  <a:cubicBezTo>
                    <a:pt x="2188211" y="820420"/>
                    <a:pt x="2162811" y="815340"/>
                    <a:pt x="2138681" y="810260"/>
                  </a:cubicBezTo>
                  <a:cubicBezTo>
                    <a:pt x="2114551" y="803910"/>
                    <a:pt x="2092961" y="797560"/>
                    <a:pt x="2075181" y="789940"/>
                  </a:cubicBezTo>
                  <a:cubicBezTo>
                    <a:pt x="2056131" y="781050"/>
                    <a:pt x="2040891" y="772160"/>
                    <a:pt x="2030731" y="759460"/>
                  </a:cubicBezTo>
                  <a:cubicBezTo>
                    <a:pt x="2015491" y="745490"/>
                    <a:pt x="2005331" y="711200"/>
                    <a:pt x="1954531" y="702310"/>
                  </a:cubicBezTo>
                  <a:lnTo>
                    <a:pt x="2005331" y="711200"/>
                  </a:lnTo>
                  <a:cubicBezTo>
                    <a:pt x="2006601" y="701040"/>
                    <a:pt x="2010411" y="679450"/>
                    <a:pt x="2010411" y="679450"/>
                  </a:cubicBezTo>
                  <a:cubicBezTo>
                    <a:pt x="1944371" y="655320"/>
                    <a:pt x="1859281" y="633730"/>
                    <a:pt x="1790701" y="614680"/>
                  </a:cubicBezTo>
                  <a:cubicBezTo>
                    <a:pt x="1790701" y="614680"/>
                    <a:pt x="1793241" y="593090"/>
                    <a:pt x="1794511" y="582930"/>
                  </a:cubicBezTo>
                  <a:lnTo>
                    <a:pt x="1758951" y="579120"/>
                  </a:lnTo>
                  <a:cubicBezTo>
                    <a:pt x="1752601" y="558800"/>
                    <a:pt x="1758951" y="546100"/>
                    <a:pt x="1774191" y="538480"/>
                  </a:cubicBezTo>
                  <a:cubicBezTo>
                    <a:pt x="1781811" y="534670"/>
                    <a:pt x="1791971" y="530860"/>
                    <a:pt x="1803401" y="529590"/>
                  </a:cubicBezTo>
                  <a:cubicBezTo>
                    <a:pt x="1814831" y="528320"/>
                    <a:pt x="1828801" y="527050"/>
                    <a:pt x="1842771" y="527050"/>
                  </a:cubicBezTo>
                  <a:cubicBezTo>
                    <a:pt x="1870711" y="527050"/>
                    <a:pt x="1903731" y="529590"/>
                    <a:pt x="1934211" y="530860"/>
                  </a:cubicBezTo>
                  <a:cubicBezTo>
                    <a:pt x="1941831" y="530860"/>
                    <a:pt x="1949451" y="532130"/>
                    <a:pt x="1957071" y="532130"/>
                  </a:cubicBezTo>
                  <a:cubicBezTo>
                    <a:pt x="1964691" y="533400"/>
                    <a:pt x="1971041" y="533400"/>
                    <a:pt x="1978661" y="534670"/>
                  </a:cubicBezTo>
                  <a:cubicBezTo>
                    <a:pt x="1992631" y="535940"/>
                    <a:pt x="2005331" y="537210"/>
                    <a:pt x="2016761" y="538480"/>
                  </a:cubicBezTo>
                  <a:cubicBezTo>
                    <a:pt x="2018031" y="528320"/>
                    <a:pt x="2021841" y="506730"/>
                    <a:pt x="2024381" y="495300"/>
                  </a:cubicBezTo>
                  <a:lnTo>
                    <a:pt x="1988821" y="488950"/>
                  </a:lnTo>
                  <a:lnTo>
                    <a:pt x="1992631" y="467360"/>
                  </a:lnTo>
                  <a:cubicBezTo>
                    <a:pt x="2019301" y="472440"/>
                    <a:pt x="2045971" y="476250"/>
                    <a:pt x="2071371" y="481330"/>
                  </a:cubicBezTo>
                  <a:cubicBezTo>
                    <a:pt x="2096771" y="486410"/>
                    <a:pt x="2122171" y="490220"/>
                    <a:pt x="2146301" y="495300"/>
                  </a:cubicBezTo>
                  <a:cubicBezTo>
                    <a:pt x="2170431" y="500380"/>
                    <a:pt x="2195831" y="505460"/>
                    <a:pt x="2221231" y="511810"/>
                  </a:cubicBezTo>
                  <a:cubicBezTo>
                    <a:pt x="2231391" y="514350"/>
                    <a:pt x="2241551" y="516890"/>
                    <a:pt x="2252981" y="518160"/>
                  </a:cubicBezTo>
                  <a:cubicBezTo>
                    <a:pt x="2242821" y="515620"/>
                    <a:pt x="2233931" y="514350"/>
                    <a:pt x="2227581" y="513080"/>
                  </a:cubicBezTo>
                  <a:cubicBezTo>
                    <a:pt x="2230121" y="502920"/>
                    <a:pt x="2232660" y="491490"/>
                    <a:pt x="2214881" y="487680"/>
                  </a:cubicBezTo>
                  <a:cubicBezTo>
                    <a:pt x="2232660" y="491490"/>
                    <a:pt x="2251710" y="496570"/>
                    <a:pt x="2272031" y="501650"/>
                  </a:cubicBezTo>
                  <a:cubicBezTo>
                    <a:pt x="2291081" y="506730"/>
                    <a:pt x="2311401" y="513080"/>
                    <a:pt x="2331721" y="518160"/>
                  </a:cubicBezTo>
                  <a:cubicBezTo>
                    <a:pt x="2372360" y="528320"/>
                    <a:pt x="2413000" y="535940"/>
                    <a:pt x="2451100" y="535940"/>
                  </a:cubicBezTo>
                  <a:cubicBezTo>
                    <a:pt x="2471421" y="530860"/>
                    <a:pt x="2463800" y="492760"/>
                    <a:pt x="2411730" y="468630"/>
                  </a:cubicBezTo>
                  <a:cubicBezTo>
                    <a:pt x="2385060" y="461010"/>
                    <a:pt x="2362200" y="455930"/>
                    <a:pt x="2339340" y="449580"/>
                  </a:cubicBezTo>
                  <a:cubicBezTo>
                    <a:pt x="2316480" y="443230"/>
                    <a:pt x="2293620" y="438150"/>
                    <a:pt x="2266950" y="431800"/>
                  </a:cubicBezTo>
                  <a:lnTo>
                    <a:pt x="2272030" y="410210"/>
                  </a:lnTo>
                  <a:cubicBezTo>
                    <a:pt x="2280920" y="412750"/>
                    <a:pt x="2291080" y="415290"/>
                    <a:pt x="2302510" y="417830"/>
                  </a:cubicBezTo>
                  <a:cubicBezTo>
                    <a:pt x="2312670" y="421640"/>
                    <a:pt x="2324100" y="425450"/>
                    <a:pt x="2335530" y="429260"/>
                  </a:cubicBezTo>
                  <a:cubicBezTo>
                    <a:pt x="2358390" y="436880"/>
                    <a:pt x="2381250" y="441960"/>
                    <a:pt x="2400300" y="441960"/>
                  </a:cubicBezTo>
                  <a:cubicBezTo>
                    <a:pt x="2421890" y="435610"/>
                    <a:pt x="2372360" y="401320"/>
                    <a:pt x="2392680" y="394970"/>
                  </a:cubicBezTo>
                  <a:cubicBezTo>
                    <a:pt x="2411730" y="400050"/>
                    <a:pt x="2429510" y="405130"/>
                    <a:pt x="2451100" y="398780"/>
                  </a:cubicBezTo>
                  <a:cubicBezTo>
                    <a:pt x="2423160" y="391160"/>
                    <a:pt x="2390140" y="386080"/>
                    <a:pt x="2358390" y="378460"/>
                  </a:cubicBezTo>
                  <a:cubicBezTo>
                    <a:pt x="2341880" y="374650"/>
                    <a:pt x="2325370" y="370840"/>
                    <a:pt x="2310130" y="367030"/>
                  </a:cubicBezTo>
                  <a:cubicBezTo>
                    <a:pt x="2294890" y="363220"/>
                    <a:pt x="2279650" y="358140"/>
                    <a:pt x="2265680" y="353060"/>
                  </a:cubicBezTo>
                  <a:cubicBezTo>
                    <a:pt x="2249170" y="337820"/>
                    <a:pt x="2232660" y="323850"/>
                    <a:pt x="2237740" y="302260"/>
                  </a:cubicBezTo>
                  <a:cubicBezTo>
                    <a:pt x="2213610" y="299720"/>
                    <a:pt x="2190750" y="294640"/>
                    <a:pt x="2170430" y="288290"/>
                  </a:cubicBezTo>
                  <a:cubicBezTo>
                    <a:pt x="2150110" y="281940"/>
                    <a:pt x="2129790" y="274320"/>
                    <a:pt x="2112010" y="264160"/>
                  </a:cubicBezTo>
                  <a:cubicBezTo>
                    <a:pt x="2076450" y="243840"/>
                    <a:pt x="2045970" y="217170"/>
                    <a:pt x="2021840" y="185420"/>
                  </a:cubicBezTo>
                  <a:cubicBezTo>
                    <a:pt x="2010410" y="167640"/>
                    <a:pt x="1950720" y="161290"/>
                    <a:pt x="1897380" y="156210"/>
                  </a:cubicBezTo>
                  <a:lnTo>
                    <a:pt x="1844040" y="140970"/>
                  </a:lnTo>
                  <a:cubicBezTo>
                    <a:pt x="1823720" y="135890"/>
                    <a:pt x="1802130" y="132080"/>
                    <a:pt x="1781810" y="127000"/>
                  </a:cubicBezTo>
                  <a:cubicBezTo>
                    <a:pt x="1760220" y="123190"/>
                    <a:pt x="1739900" y="118110"/>
                    <a:pt x="1718310" y="114300"/>
                  </a:cubicBezTo>
                  <a:cubicBezTo>
                    <a:pt x="1708150" y="111760"/>
                    <a:pt x="1696720" y="110490"/>
                    <a:pt x="1686560" y="107950"/>
                  </a:cubicBezTo>
                  <a:lnTo>
                    <a:pt x="1654810" y="104140"/>
                  </a:lnTo>
                  <a:cubicBezTo>
                    <a:pt x="1611630" y="99060"/>
                    <a:pt x="1568450" y="92710"/>
                    <a:pt x="1526540" y="88900"/>
                  </a:cubicBezTo>
                  <a:cubicBezTo>
                    <a:pt x="1483360" y="85090"/>
                    <a:pt x="1440180" y="82550"/>
                    <a:pt x="1397000" y="78740"/>
                  </a:cubicBezTo>
                  <a:cubicBezTo>
                    <a:pt x="1353820" y="74930"/>
                    <a:pt x="1310640" y="73660"/>
                    <a:pt x="1267460" y="72390"/>
                  </a:cubicBezTo>
                  <a:cubicBezTo>
                    <a:pt x="1224280" y="69850"/>
                    <a:pt x="1182370" y="67310"/>
                    <a:pt x="1139190" y="66040"/>
                  </a:cubicBezTo>
                  <a:cubicBezTo>
                    <a:pt x="1094740" y="59690"/>
                    <a:pt x="1052830" y="57150"/>
                    <a:pt x="1010920" y="53340"/>
                  </a:cubicBezTo>
                  <a:cubicBezTo>
                    <a:pt x="969010" y="50800"/>
                    <a:pt x="927100" y="48260"/>
                    <a:pt x="886460" y="43180"/>
                  </a:cubicBezTo>
                  <a:cubicBezTo>
                    <a:pt x="876300" y="39370"/>
                    <a:pt x="859790" y="33020"/>
                    <a:pt x="843280" y="26670"/>
                  </a:cubicBezTo>
                  <a:cubicBezTo>
                    <a:pt x="826770" y="20320"/>
                    <a:pt x="810260" y="15240"/>
                    <a:pt x="800100" y="11430"/>
                  </a:cubicBezTo>
                  <a:cubicBezTo>
                    <a:pt x="632460" y="0"/>
                    <a:pt x="431800" y="54610"/>
                    <a:pt x="280670" y="116840"/>
                  </a:cubicBezTo>
                  <a:cubicBezTo>
                    <a:pt x="242570" y="133350"/>
                    <a:pt x="217170" y="173990"/>
                    <a:pt x="201930" y="210820"/>
                  </a:cubicBezTo>
                  <a:cubicBezTo>
                    <a:pt x="186690" y="247650"/>
                    <a:pt x="181610" y="280670"/>
                    <a:pt x="181610" y="280670"/>
                  </a:cubicBezTo>
                  <a:cubicBezTo>
                    <a:pt x="168910" y="307340"/>
                    <a:pt x="163830" y="354330"/>
                    <a:pt x="187960" y="369570"/>
                  </a:cubicBezTo>
                  <a:cubicBezTo>
                    <a:pt x="198120" y="369570"/>
                    <a:pt x="210820" y="367030"/>
                    <a:pt x="226060" y="364490"/>
                  </a:cubicBezTo>
                  <a:cubicBezTo>
                    <a:pt x="240030" y="363220"/>
                    <a:pt x="256540" y="360680"/>
                    <a:pt x="271780" y="360680"/>
                  </a:cubicBezTo>
                  <a:cubicBezTo>
                    <a:pt x="300990" y="359410"/>
                    <a:pt x="327660" y="363220"/>
                    <a:pt x="332740" y="384810"/>
                  </a:cubicBezTo>
                  <a:cubicBezTo>
                    <a:pt x="335280" y="394970"/>
                    <a:pt x="317500" y="400050"/>
                    <a:pt x="298450" y="405130"/>
                  </a:cubicBezTo>
                  <a:cubicBezTo>
                    <a:pt x="309880" y="447040"/>
                    <a:pt x="279400" y="544830"/>
                    <a:pt x="262890" y="551180"/>
                  </a:cubicBezTo>
                  <a:cubicBezTo>
                    <a:pt x="257810" y="563880"/>
                    <a:pt x="232410" y="594360"/>
                    <a:pt x="209550" y="624840"/>
                  </a:cubicBezTo>
                  <a:cubicBezTo>
                    <a:pt x="185420" y="655320"/>
                    <a:pt x="162560" y="685800"/>
                    <a:pt x="157480" y="698500"/>
                  </a:cubicBezTo>
                  <a:cubicBezTo>
                    <a:pt x="135890" y="721360"/>
                    <a:pt x="177800" y="758190"/>
                    <a:pt x="232410" y="792480"/>
                  </a:cubicBezTo>
                  <a:close/>
                  <a:moveTo>
                    <a:pt x="2252980" y="514350"/>
                  </a:moveTo>
                  <a:cubicBezTo>
                    <a:pt x="2261870" y="516890"/>
                    <a:pt x="2272030" y="518160"/>
                    <a:pt x="2282190" y="520700"/>
                  </a:cubicBezTo>
                  <a:cubicBezTo>
                    <a:pt x="2272030" y="518160"/>
                    <a:pt x="2261870" y="515620"/>
                    <a:pt x="2252980" y="514350"/>
                  </a:cubicBezTo>
                  <a:close/>
                  <a:moveTo>
                    <a:pt x="2366010" y="1855470"/>
                  </a:moveTo>
                  <a:cubicBezTo>
                    <a:pt x="2325370" y="1844040"/>
                    <a:pt x="2287270" y="1830070"/>
                    <a:pt x="2258060" y="1807210"/>
                  </a:cubicBezTo>
                  <a:cubicBezTo>
                    <a:pt x="2236470" y="1800860"/>
                    <a:pt x="2294890" y="1757680"/>
                    <a:pt x="2279650" y="1723390"/>
                  </a:cubicBezTo>
                  <a:cubicBezTo>
                    <a:pt x="2256790" y="1717040"/>
                    <a:pt x="2212340" y="1705610"/>
                    <a:pt x="2190750" y="1700530"/>
                  </a:cubicBezTo>
                  <a:cubicBezTo>
                    <a:pt x="2179320" y="1653540"/>
                    <a:pt x="2233930" y="1621790"/>
                    <a:pt x="2222500" y="1574800"/>
                  </a:cubicBezTo>
                  <a:cubicBezTo>
                    <a:pt x="2209800" y="1527810"/>
                    <a:pt x="2112010" y="1532890"/>
                    <a:pt x="2095500" y="1499870"/>
                  </a:cubicBezTo>
                  <a:cubicBezTo>
                    <a:pt x="2063750" y="1478280"/>
                    <a:pt x="2077720" y="1470660"/>
                    <a:pt x="2108200" y="1469390"/>
                  </a:cubicBezTo>
                  <a:cubicBezTo>
                    <a:pt x="2138680" y="1469390"/>
                    <a:pt x="2185670" y="1477010"/>
                    <a:pt x="2219960" y="1485900"/>
                  </a:cubicBezTo>
                  <a:cubicBezTo>
                    <a:pt x="2203450" y="1452880"/>
                    <a:pt x="2265680" y="1497330"/>
                    <a:pt x="2273300" y="1469390"/>
                  </a:cubicBezTo>
                  <a:cubicBezTo>
                    <a:pt x="2287270" y="1413510"/>
                    <a:pt x="2302510" y="1357630"/>
                    <a:pt x="2218690" y="1292860"/>
                  </a:cubicBezTo>
                  <a:cubicBezTo>
                    <a:pt x="2198370" y="1272540"/>
                    <a:pt x="2232660" y="1236980"/>
                    <a:pt x="2239010" y="1209040"/>
                  </a:cubicBezTo>
                  <a:cubicBezTo>
                    <a:pt x="1953260" y="1139190"/>
                    <a:pt x="1637030" y="1080770"/>
                    <a:pt x="1338580" y="1101090"/>
                  </a:cubicBezTo>
                  <a:cubicBezTo>
                    <a:pt x="1276350" y="1104900"/>
                    <a:pt x="1212850" y="1101090"/>
                    <a:pt x="1146810" y="1096010"/>
                  </a:cubicBezTo>
                  <a:cubicBezTo>
                    <a:pt x="1080770" y="1090930"/>
                    <a:pt x="1014730" y="1082040"/>
                    <a:pt x="947420" y="1074420"/>
                  </a:cubicBezTo>
                  <a:cubicBezTo>
                    <a:pt x="914400" y="1070610"/>
                    <a:pt x="880110" y="1066800"/>
                    <a:pt x="847090" y="1064260"/>
                  </a:cubicBezTo>
                  <a:cubicBezTo>
                    <a:pt x="814070" y="1061720"/>
                    <a:pt x="781050" y="1060450"/>
                    <a:pt x="748030" y="1059180"/>
                  </a:cubicBezTo>
                  <a:cubicBezTo>
                    <a:pt x="681990" y="1056640"/>
                    <a:pt x="618490" y="1060450"/>
                    <a:pt x="557530" y="1070610"/>
                  </a:cubicBezTo>
                  <a:cubicBezTo>
                    <a:pt x="520700" y="1075690"/>
                    <a:pt x="472440" y="1065530"/>
                    <a:pt x="426720" y="1061720"/>
                  </a:cubicBezTo>
                  <a:cubicBezTo>
                    <a:pt x="381000" y="1057910"/>
                    <a:pt x="337820" y="1060450"/>
                    <a:pt x="313690" y="1097280"/>
                  </a:cubicBezTo>
                  <a:lnTo>
                    <a:pt x="386080" y="1097280"/>
                  </a:lnTo>
                  <a:cubicBezTo>
                    <a:pt x="349250" y="1117600"/>
                    <a:pt x="313690" y="1118870"/>
                    <a:pt x="276860" y="1116330"/>
                  </a:cubicBezTo>
                  <a:cubicBezTo>
                    <a:pt x="240030" y="1113790"/>
                    <a:pt x="204470" y="1106170"/>
                    <a:pt x="167640" y="1113790"/>
                  </a:cubicBezTo>
                  <a:cubicBezTo>
                    <a:pt x="168910" y="1143000"/>
                    <a:pt x="168910" y="1156970"/>
                    <a:pt x="144780" y="1172210"/>
                  </a:cubicBezTo>
                  <a:cubicBezTo>
                    <a:pt x="193040" y="1169670"/>
                    <a:pt x="264160" y="1155700"/>
                    <a:pt x="312420" y="1169670"/>
                  </a:cubicBezTo>
                  <a:lnTo>
                    <a:pt x="312420" y="1212850"/>
                  </a:lnTo>
                  <a:cubicBezTo>
                    <a:pt x="265430" y="1228090"/>
                    <a:pt x="193040" y="1198880"/>
                    <a:pt x="144780" y="1215390"/>
                  </a:cubicBezTo>
                  <a:cubicBezTo>
                    <a:pt x="144780" y="1229360"/>
                    <a:pt x="146050" y="1258570"/>
                    <a:pt x="146050" y="1272540"/>
                  </a:cubicBezTo>
                  <a:cubicBezTo>
                    <a:pt x="146050" y="1286510"/>
                    <a:pt x="123190" y="1287780"/>
                    <a:pt x="99060" y="1289050"/>
                  </a:cubicBezTo>
                  <a:cubicBezTo>
                    <a:pt x="123190" y="1287780"/>
                    <a:pt x="170180" y="1286510"/>
                    <a:pt x="193040" y="1286510"/>
                  </a:cubicBezTo>
                  <a:cubicBezTo>
                    <a:pt x="193040" y="1300480"/>
                    <a:pt x="194310" y="1329690"/>
                    <a:pt x="194310" y="1343660"/>
                  </a:cubicBezTo>
                  <a:cubicBezTo>
                    <a:pt x="194310" y="1357630"/>
                    <a:pt x="171450" y="1358900"/>
                    <a:pt x="147320" y="1360170"/>
                  </a:cubicBezTo>
                  <a:cubicBezTo>
                    <a:pt x="148590" y="1389380"/>
                    <a:pt x="125730" y="1418590"/>
                    <a:pt x="149860" y="1432560"/>
                  </a:cubicBezTo>
                  <a:cubicBezTo>
                    <a:pt x="172720" y="1431290"/>
                    <a:pt x="196850" y="1431290"/>
                    <a:pt x="219710" y="1431290"/>
                  </a:cubicBezTo>
                  <a:cubicBezTo>
                    <a:pt x="127000" y="1447800"/>
                    <a:pt x="83820" y="1521460"/>
                    <a:pt x="85090" y="1564640"/>
                  </a:cubicBezTo>
                  <a:cubicBezTo>
                    <a:pt x="107950" y="1549400"/>
                    <a:pt x="109220" y="1592580"/>
                    <a:pt x="130810" y="1577340"/>
                  </a:cubicBezTo>
                  <a:cubicBezTo>
                    <a:pt x="63500" y="1623060"/>
                    <a:pt x="0" y="1682750"/>
                    <a:pt x="90170" y="1694180"/>
                  </a:cubicBezTo>
                  <a:cubicBezTo>
                    <a:pt x="482600" y="1700530"/>
                    <a:pt x="877570" y="1715770"/>
                    <a:pt x="1273810" y="1755140"/>
                  </a:cubicBezTo>
                  <a:cubicBezTo>
                    <a:pt x="1506220" y="1778000"/>
                    <a:pt x="1739900" y="1808480"/>
                    <a:pt x="1969770" y="1850390"/>
                  </a:cubicBezTo>
                  <a:cubicBezTo>
                    <a:pt x="1778000" y="1847850"/>
                    <a:pt x="1590040" y="1865630"/>
                    <a:pt x="1394460" y="1865630"/>
                  </a:cubicBezTo>
                  <a:cubicBezTo>
                    <a:pt x="1306830" y="1905000"/>
                    <a:pt x="717550" y="1921510"/>
                    <a:pt x="566420" y="1905000"/>
                  </a:cubicBezTo>
                  <a:cubicBezTo>
                    <a:pt x="561340" y="1905000"/>
                    <a:pt x="557530" y="1906270"/>
                    <a:pt x="552450" y="1906270"/>
                  </a:cubicBezTo>
                  <a:cubicBezTo>
                    <a:pt x="469900" y="1901190"/>
                    <a:pt x="369570" y="1907540"/>
                    <a:pt x="299720" y="1941830"/>
                  </a:cubicBezTo>
                  <a:cubicBezTo>
                    <a:pt x="267970" y="1962150"/>
                    <a:pt x="234950" y="1987550"/>
                    <a:pt x="203200" y="2011680"/>
                  </a:cubicBezTo>
                  <a:cubicBezTo>
                    <a:pt x="218440" y="2025650"/>
                    <a:pt x="232410" y="2040890"/>
                    <a:pt x="243840" y="2054860"/>
                  </a:cubicBezTo>
                  <a:cubicBezTo>
                    <a:pt x="210820" y="2053590"/>
                    <a:pt x="177800" y="2051050"/>
                    <a:pt x="165100" y="2067560"/>
                  </a:cubicBezTo>
                  <a:cubicBezTo>
                    <a:pt x="95250" y="2105660"/>
                    <a:pt x="134620" y="2148840"/>
                    <a:pt x="161290" y="2208530"/>
                  </a:cubicBezTo>
                  <a:cubicBezTo>
                    <a:pt x="180340" y="2235200"/>
                    <a:pt x="154940" y="2274570"/>
                    <a:pt x="185420" y="2301240"/>
                  </a:cubicBezTo>
                  <a:cubicBezTo>
                    <a:pt x="163830" y="2299970"/>
                    <a:pt x="152400" y="2299970"/>
                    <a:pt x="130810" y="2297430"/>
                  </a:cubicBezTo>
                  <a:cubicBezTo>
                    <a:pt x="128270" y="2322830"/>
                    <a:pt x="198120" y="2284730"/>
                    <a:pt x="182880" y="2325370"/>
                  </a:cubicBezTo>
                  <a:cubicBezTo>
                    <a:pt x="161290" y="2315210"/>
                    <a:pt x="138430" y="2330450"/>
                    <a:pt x="115570" y="2329180"/>
                  </a:cubicBezTo>
                  <a:cubicBezTo>
                    <a:pt x="123190" y="2363470"/>
                    <a:pt x="191770" y="2341880"/>
                    <a:pt x="187960" y="2374900"/>
                  </a:cubicBezTo>
                  <a:cubicBezTo>
                    <a:pt x="176530" y="2382521"/>
                    <a:pt x="125730" y="2329180"/>
                    <a:pt x="121920" y="2371090"/>
                  </a:cubicBezTo>
                  <a:cubicBezTo>
                    <a:pt x="120650" y="2379980"/>
                    <a:pt x="143510" y="2381250"/>
                    <a:pt x="153670" y="2381250"/>
                  </a:cubicBezTo>
                  <a:cubicBezTo>
                    <a:pt x="86360" y="2393950"/>
                    <a:pt x="48260" y="2433321"/>
                    <a:pt x="110490" y="2479040"/>
                  </a:cubicBezTo>
                  <a:cubicBezTo>
                    <a:pt x="88900" y="2477770"/>
                    <a:pt x="58420" y="2459990"/>
                    <a:pt x="35560" y="2466340"/>
                  </a:cubicBezTo>
                  <a:lnTo>
                    <a:pt x="35560" y="2467610"/>
                  </a:lnTo>
                  <a:cubicBezTo>
                    <a:pt x="46990" y="2468881"/>
                    <a:pt x="66040" y="2477771"/>
                    <a:pt x="77470" y="2477771"/>
                  </a:cubicBezTo>
                  <a:cubicBezTo>
                    <a:pt x="64770" y="2476500"/>
                    <a:pt x="52070" y="2476500"/>
                    <a:pt x="39370" y="2475231"/>
                  </a:cubicBezTo>
                  <a:cubicBezTo>
                    <a:pt x="41910" y="2481581"/>
                    <a:pt x="43180" y="2486660"/>
                    <a:pt x="45720" y="2493010"/>
                  </a:cubicBezTo>
                  <a:cubicBezTo>
                    <a:pt x="55880" y="2498090"/>
                    <a:pt x="64770" y="2501900"/>
                    <a:pt x="74930" y="2503171"/>
                  </a:cubicBezTo>
                  <a:cubicBezTo>
                    <a:pt x="66040" y="2503171"/>
                    <a:pt x="58420" y="2501900"/>
                    <a:pt x="49530" y="2501900"/>
                  </a:cubicBezTo>
                  <a:cubicBezTo>
                    <a:pt x="55880" y="2515871"/>
                    <a:pt x="63500" y="2528571"/>
                    <a:pt x="71120" y="2541271"/>
                  </a:cubicBezTo>
                  <a:cubicBezTo>
                    <a:pt x="101600" y="2567941"/>
                    <a:pt x="130810" y="2607310"/>
                    <a:pt x="147320" y="2608581"/>
                  </a:cubicBezTo>
                  <a:cubicBezTo>
                    <a:pt x="280670" y="2627631"/>
                    <a:pt x="414020" y="2641601"/>
                    <a:pt x="547370" y="2645410"/>
                  </a:cubicBezTo>
                  <a:cubicBezTo>
                    <a:pt x="547370" y="2630171"/>
                    <a:pt x="541020" y="2614931"/>
                    <a:pt x="551180" y="2607310"/>
                  </a:cubicBezTo>
                  <a:cubicBezTo>
                    <a:pt x="585470" y="2593340"/>
                    <a:pt x="613410" y="2644140"/>
                    <a:pt x="648970" y="2630171"/>
                  </a:cubicBezTo>
                  <a:cubicBezTo>
                    <a:pt x="650240" y="2621281"/>
                    <a:pt x="650240" y="2613660"/>
                    <a:pt x="651510" y="2604771"/>
                  </a:cubicBezTo>
                  <a:cubicBezTo>
                    <a:pt x="678180" y="2614931"/>
                    <a:pt x="706120" y="2628900"/>
                    <a:pt x="735330" y="2640331"/>
                  </a:cubicBezTo>
                  <a:cubicBezTo>
                    <a:pt x="787400" y="2636521"/>
                    <a:pt x="840740" y="2631441"/>
                    <a:pt x="892810" y="2622551"/>
                  </a:cubicBezTo>
                  <a:cubicBezTo>
                    <a:pt x="891540" y="2613661"/>
                    <a:pt x="890270" y="2604771"/>
                    <a:pt x="896620" y="2602231"/>
                  </a:cubicBezTo>
                  <a:cubicBezTo>
                    <a:pt x="918210" y="2595881"/>
                    <a:pt x="948690" y="2604771"/>
                    <a:pt x="979170" y="2607310"/>
                  </a:cubicBezTo>
                  <a:cubicBezTo>
                    <a:pt x="984250" y="2606040"/>
                    <a:pt x="988060" y="2604771"/>
                    <a:pt x="993140" y="2603500"/>
                  </a:cubicBezTo>
                  <a:cubicBezTo>
                    <a:pt x="996950" y="2598421"/>
                    <a:pt x="998220" y="2589530"/>
                    <a:pt x="998220" y="2584450"/>
                  </a:cubicBezTo>
                  <a:cubicBezTo>
                    <a:pt x="1012190" y="2585721"/>
                    <a:pt x="1024890" y="2588260"/>
                    <a:pt x="1036320" y="2590800"/>
                  </a:cubicBezTo>
                  <a:cubicBezTo>
                    <a:pt x="1188720" y="2541271"/>
                    <a:pt x="1344930" y="2484121"/>
                    <a:pt x="1512570" y="2426971"/>
                  </a:cubicBezTo>
                  <a:cubicBezTo>
                    <a:pt x="1548130" y="2404110"/>
                    <a:pt x="1583690" y="2381250"/>
                    <a:pt x="1617980" y="2371091"/>
                  </a:cubicBezTo>
                  <a:cubicBezTo>
                    <a:pt x="1668780" y="2360931"/>
                    <a:pt x="1733550" y="2377441"/>
                    <a:pt x="1783080" y="2381251"/>
                  </a:cubicBezTo>
                  <a:cubicBezTo>
                    <a:pt x="1775460" y="2293621"/>
                    <a:pt x="1896110" y="2250441"/>
                    <a:pt x="1871980" y="2161541"/>
                  </a:cubicBezTo>
                  <a:cubicBezTo>
                    <a:pt x="1905000" y="2162811"/>
                    <a:pt x="1954530" y="2166621"/>
                    <a:pt x="1957070" y="2141221"/>
                  </a:cubicBezTo>
                  <a:cubicBezTo>
                    <a:pt x="1964690" y="2066291"/>
                    <a:pt x="1990090" y="1981200"/>
                    <a:pt x="2077720" y="1935481"/>
                  </a:cubicBezTo>
                  <a:cubicBezTo>
                    <a:pt x="2112010" y="1925321"/>
                    <a:pt x="2165350" y="1955801"/>
                    <a:pt x="2176780" y="1941831"/>
                  </a:cubicBezTo>
                  <a:cubicBezTo>
                    <a:pt x="2189480" y="1926591"/>
                    <a:pt x="2165350" y="1907541"/>
                    <a:pt x="2153920" y="1891031"/>
                  </a:cubicBezTo>
                  <a:cubicBezTo>
                    <a:pt x="2252980" y="1911351"/>
                    <a:pt x="2352040" y="1934210"/>
                    <a:pt x="2448560" y="1959610"/>
                  </a:cubicBezTo>
                  <a:cubicBezTo>
                    <a:pt x="2472690" y="1958340"/>
                    <a:pt x="2481580" y="1950721"/>
                    <a:pt x="2484120" y="1938021"/>
                  </a:cubicBezTo>
                  <a:cubicBezTo>
                    <a:pt x="2487930" y="1925321"/>
                    <a:pt x="2486660" y="1910081"/>
                    <a:pt x="2490470" y="1896110"/>
                  </a:cubicBezTo>
                  <a:cubicBezTo>
                    <a:pt x="2452370" y="1877060"/>
                    <a:pt x="2407920" y="1866900"/>
                    <a:pt x="2366010" y="1855471"/>
                  </a:cubicBezTo>
                  <a:close/>
                </a:path>
              </a:pathLst>
            </a:custGeom>
            <a:blipFill>
              <a:blip r:embed="rId5"/>
              <a:stretch>
                <a:fillRect l="-45427" r="-45427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54506" flipH="1" flipV="1">
            <a:off x="-5356616" y="5031763"/>
            <a:ext cx="17526698" cy="9727318"/>
          </a:xfrm>
          <a:custGeom>
            <a:avLst/>
            <a:gdLst/>
            <a:ahLst/>
            <a:cxnLst/>
            <a:rect l="l" t="t" r="r" b="b"/>
            <a:pathLst>
              <a:path w="17526698" h="9727318">
                <a:moveTo>
                  <a:pt x="17526698" y="9727318"/>
                </a:moveTo>
                <a:lnTo>
                  <a:pt x="0" y="9727318"/>
                </a:lnTo>
                <a:lnTo>
                  <a:pt x="0" y="0"/>
                </a:lnTo>
                <a:lnTo>
                  <a:pt x="17526698" y="0"/>
                </a:lnTo>
                <a:lnTo>
                  <a:pt x="17526698" y="972731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89000">
            <a:off x="4404488" y="4464315"/>
            <a:ext cx="5110075" cy="5951385"/>
            <a:chOff x="0" y="0"/>
            <a:chExt cx="13561060" cy="15793720"/>
          </a:xfrm>
        </p:grpSpPr>
        <p:sp>
          <p:nvSpPr>
            <p:cNvPr id="4" name="Freeform 4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4"/>
              <a:stretch>
                <a:fillRect t="-41010" b="-41010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42117">
            <a:off x="-528858" y="4812447"/>
            <a:ext cx="5305927" cy="6179482"/>
            <a:chOff x="0" y="0"/>
            <a:chExt cx="13561060" cy="15793720"/>
          </a:xfrm>
        </p:grpSpPr>
        <p:sp>
          <p:nvSpPr>
            <p:cNvPr id="7" name="Freeform 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6"/>
              <a:stretch>
                <a:fillRect l="-31355" r="-3135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165672">
            <a:off x="24862" y="-1225144"/>
            <a:ext cx="5617176" cy="6541974"/>
            <a:chOff x="0" y="0"/>
            <a:chExt cx="13561060" cy="15793720"/>
          </a:xfrm>
        </p:grpSpPr>
        <p:sp>
          <p:nvSpPr>
            <p:cNvPr id="10" name="Freeform 10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7"/>
              <a:stretch>
                <a:fillRect l="-31355" r="-3135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81494" y="6016619"/>
            <a:ext cx="3264317" cy="409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8097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cilj je bio saznati što znači organizirati tim za spašavanje iz ruševina, odnosno kako u praksi izgleda spašavanje te koje segmente ono podrazumijeva: vježbale su se tehnike samospašavanja osobe koja se unesrećila na užetu: tehnika stopdescender – pristup odozdo; tehnika stopdescender – pristup odozgo; croll to croll tehnika</a:t>
            </a:r>
          </a:p>
          <a:p>
            <a:pPr marL="268097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neki od sudionika uvježbavali su penjanje i spuštanje s užetom s obzirom na to da su se prvi put susreli sa SRT (single rope technique) tehnikama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740069" y="1426104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10740069" y="2480232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TextBox 15"/>
          <p:cNvSpPr txBox="1"/>
          <p:nvPr/>
        </p:nvSpPr>
        <p:spPr>
          <a:xfrm>
            <a:off x="11291399" y="3781796"/>
            <a:ext cx="6690878" cy="180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Rezultati podaktivnosti: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angažiran vanjski stručnjak 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održana edukacija o izvlačenju iz ruševina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ukupno trajanje edukacije: 6 sati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sudjelovala 12 osoba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740069" y="3001804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2"/>
                </a:lnTo>
                <a:lnTo>
                  <a:pt x="0" y="379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Freeform 17"/>
          <p:cNvSpPr/>
          <p:nvPr/>
        </p:nvSpPr>
        <p:spPr>
          <a:xfrm>
            <a:off x="10740069" y="3781526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8" name="Freeform 18"/>
          <p:cNvSpPr/>
          <p:nvPr/>
        </p:nvSpPr>
        <p:spPr>
          <a:xfrm rot="7229484">
            <a:off x="10125675" y="5130979"/>
            <a:ext cx="1608461" cy="554298"/>
          </a:xfrm>
          <a:custGeom>
            <a:avLst/>
            <a:gdLst/>
            <a:ahLst/>
            <a:cxnLst/>
            <a:rect l="l" t="t" r="r" b="b"/>
            <a:pathLst>
              <a:path w="1608461" h="554298">
                <a:moveTo>
                  <a:pt x="0" y="0"/>
                </a:moveTo>
                <a:lnTo>
                  <a:pt x="1608461" y="0"/>
                </a:lnTo>
                <a:lnTo>
                  <a:pt x="1608461" y="554299"/>
                </a:lnTo>
                <a:lnTo>
                  <a:pt x="0" y="554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81921">
            <a:off x="4518976" y="-1169916"/>
            <a:ext cx="5110075" cy="5951385"/>
            <a:chOff x="0" y="0"/>
            <a:chExt cx="13561060" cy="15793720"/>
          </a:xfrm>
        </p:grpSpPr>
        <p:sp>
          <p:nvSpPr>
            <p:cNvPr id="20" name="Freeform 20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12"/>
              <a:stretch>
                <a:fillRect l="-31355" r="-3135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2" name="Freeform 22"/>
          <p:cNvSpPr/>
          <p:nvPr/>
        </p:nvSpPr>
        <p:spPr>
          <a:xfrm rot="3638117">
            <a:off x="14377161" y="5293989"/>
            <a:ext cx="4745761" cy="4990762"/>
          </a:xfrm>
          <a:custGeom>
            <a:avLst/>
            <a:gdLst/>
            <a:ahLst/>
            <a:cxnLst/>
            <a:rect l="l" t="t" r="r" b="b"/>
            <a:pathLst>
              <a:path w="4745761" h="4990762">
                <a:moveTo>
                  <a:pt x="0" y="0"/>
                </a:moveTo>
                <a:lnTo>
                  <a:pt x="4745761" y="0"/>
                </a:lnTo>
                <a:lnTo>
                  <a:pt x="4745761" y="4990762"/>
                </a:lnTo>
                <a:lnTo>
                  <a:pt x="0" y="4990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3" name="TextBox 23"/>
          <p:cNvSpPr txBox="1"/>
          <p:nvPr/>
        </p:nvSpPr>
        <p:spPr>
          <a:xfrm>
            <a:off x="10687696" y="247650"/>
            <a:ext cx="729437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7658B"/>
                </a:solidFill>
                <a:latin typeface="Bebas Neue Bold"/>
              </a:rPr>
              <a:t>Edukacija O IZVLAČENJU IZ RUŠEVINA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91399" y="1368954"/>
            <a:ext cx="6690672" cy="223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Vanjski stručnjak:</a:t>
            </a:r>
            <a:r>
              <a:rPr lang="en-US" sz="1800" spc="176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Ustanova za obrazovanje odraslih DEFENSOR</a:t>
            </a: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Predavač: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Marko Rakovac</a:t>
            </a:r>
          </a:p>
          <a:p>
            <a:pPr>
              <a:lnSpc>
                <a:spcPts val="1422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Datum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09.12.2022. </a:t>
            </a:r>
          </a:p>
          <a:p>
            <a:pPr>
              <a:lnSpc>
                <a:spcPts val="1296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>
                <a:solidFill>
                  <a:srgbClr val="17658B"/>
                </a:solidFill>
                <a:latin typeface="Arimo Bold"/>
              </a:rPr>
              <a:t>Mjesto održavanja:</a:t>
            </a:r>
            <a:r>
              <a:rPr lang="en-US" sz="1800">
                <a:solidFill>
                  <a:srgbClr val="000000"/>
                </a:solidFill>
                <a:latin typeface="Arimo"/>
              </a:rPr>
              <a:t> Prostorije DVD-a “Vodice”, Magistrala 93, HR-22211 Vodice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093692" y="6646476"/>
            <a:ext cx="3089829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7658B"/>
                </a:solidFill>
                <a:latin typeface="Arimo Bold"/>
              </a:rPr>
              <a:t>NABAVLJENA OPREMA ZA SPAŠAVANJE -</a:t>
            </a:r>
            <a:r>
              <a:rPr lang="en-US" sz="2000">
                <a:solidFill>
                  <a:srgbClr val="000000"/>
                </a:solidFill>
                <a:latin typeface="Arimo Bold"/>
              </a:rPr>
              <a:t> kacige, svjetiljke za kacigu, osnovna obuća i odjeća, vatrogasna naprtnjača, oprema za pomoć </a:t>
            </a:r>
            <a:r>
              <a:rPr lang="en-US" sz="2000">
                <a:solidFill>
                  <a:srgbClr val="17658B"/>
                </a:solidFill>
                <a:latin typeface="Arimo Bold"/>
              </a:rPr>
              <a:t>- za 8 osoba</a:t>
            </a:r>
            <a:r>
              <a:rPr lang="en-US" sz="2000">
                <a:solidFill>
                  <a:srgbClr val="000000"/>
                </a:solidFill>
                <a:latin typeface="Arimo Bold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 rot="887923">
            <a:off x="14648461" y="-6344538"/>
            <a:ext cx="10183602" cy="10449591"/>
          </a:xfrm>
          <a:custGeom>
            <a:avLst/>
            <a:gdLst/>
            <a:ahLst/>
            <a:cxnLst/>
            <a:rect l="l" t="t" r="r" b="b"/>
            <a:pathLst>
              <a:path w="10183602" h="10449591">
                <a:moveTo>
                  <a:pt x="0" y="0"/>
                </a:moveTo>
                <a:lnTo>
                  <a:pt x="10183602" y="0"/>
                </a:lnTo>
                <a:lnTo>
                  <a:pt x="10183602" y="10449591"/>
                </a:lnTo>
                <a:lnTo>
                  <a:pt x="0" y="104495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4" name="Group 4"/>
          <p:cNvGrpSpPr/>
          <p:nvPr/>
        </p:nvGrpSpPr>
        <p:grpSpPr>
          <a:xfrm>
            <a:off x="572549" y="2066250"/>
            <a:ext cx="3841551" cy="4462494"/>
            <a:chOff x="0" y="0"/>
            <a:chExt cx="1409010" cy="16367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9010" cy="1636760"/>
            </a:xfrm>
            <a:custGeom>
              <a:avLst/>
              <a:gdLst/>
              <a:ahLst/>
              <a:cxnLst/>
              <a:rect l="l" t="t" r="r" b="b"/>
              <a:pathLst>
                <a:path w="1409010" h="1636760">
                  <a:moveTo>
                    <a:pt x="62475" y="0"/>
                  </a:moveTo>
                  <a:lnTo>
                    <a:pt x="1346535" y="0"/>
                  </a:lnTo>
                  <a:cubicBezTo>
                    <a:pt x="1381039" y="0"/>
                    <a:pt x="1409010" y="27971"/>
                    <a:pt x="1409010" y="62475"/>
                  </a:cubicBezTo>
                  <a:lnTo>
                    <a:pt x="1409010" y="1574285"/>
                  </a:lnTo>
                  <a:cubicBezTo>
                    <a:pt x="1409010" y="1608789"/>
                    <a:pt x="1381039" y="1636760"/>
                    <a:pt x="1346535" y="1636760"/>
                  </a:cubicBezTo>
                  <a:lnTo>
                    <a:pt x="62475" y="1636760"/>
                  </a:lnTo>
                  <a:cubicBezTo>
                    <a:pt x="27971" y="1636760"/>
                    <a:pt x="0" y="1608789"/>
                    <a:pt x="0" y="1574285"/>
                  </a:cubicBezTo>
                  <a:lnTo>
                    <a:pt x="0" y="62475"/>
                  </a:lnTo>
                  <a:cubicBezTo>
                    <a:pt x="0" y="27971"/>
                    <a:pt x="27971" y="0"/>
                    <a:pt x="62475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0205" y="6489480"/>
            <a:ext cx="1826141" cy="1073464"/>
            <a:chOff x="0" y="0"/>
            <a:chExt cx="669795" cy="3937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9795" cy="393727"/>
            </a:xfrm>
            <a:custGeom>
              <a:avLst/>
              <a:gdLst/>
              <a:ahLst/>
              <a:cxnLst/>
              <a:rect l="l" t="t" r="r" b="b"/>
              <a:pathLst>
                <a:path w="669795" h="393727">
                  <a:moveTo>
                    <a:pt x="131424" y="0"/>
                  </a:moveTo>
                  <a:lnTo>
                    <a:pt x="538370" y="0"/>
                  </a:lnTo>
                  <a:cubicBezTo>
                    <a:pt x="610954" y="0"/>
                    <a:pt x="669795" y="58841"/>
                    <a:pt x="669795" y="131424"/>
                  </a:cubicBezTo>
                  <a:lnTo>
                    <a:pt x="669795" y="262302"/>
                  </a:lnTo>
                  <a:cubicBezTo>
                    <a:pt x="669795" y="334886"/>
                    <a:pt x="610954" y="393727"/>
                    <a:pt x="538370" y="393727"/>
                  </a:cubicBezTo>
                  <a:lnTo>
                    <a:pt x="131424" y="393727"/>
                  </a:lnTo>
                  <a:cubicBezTo>
                    <a:pt x="58841" y="393727"/>
                    <a:pt x="0" y="334886"/>
                    <a:pt x="0" y="262302"/>
                  </a:cubicBezTo>
                  <a:lnTo>
                    <a:pt x="0" y="131424"/>
                  </a:lnTo>
                  <a:cubicBezTo>
                    <a:pt x="0" y="58841"/>
                    <a:pt x="58841" y="0"/>
                    <a:pt x="13142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436088" y="2550833"/>
            <a:ext cx="2932415" cy="3487514"/>
            <a:chOff x="0" y="0"/>
            <a:chExt cx="1075555" cy="12791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5555" cy="1279155"/>
            </a:xfrm>
            <a:custGeom>
              <a:avLst/>
              <a:gdLst/>
              <a:ahLst/>
              <a:cxnLst/>
              <a:rect l="l" t="t" r="r" b="b"/>
              <a:pathLst>
                <a:path w="1075555" h="127915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1197312"/>
                  </a:lnTo>
                  <a:cubicBezTo>
                    <a:pt x="1075555" y="1219018"/>
                    <a:pt x="1066932" y="1239835"/>
                    <a:pt x="1051584" y="1255184"/>
                  </a:cubicBezTo>
                  <a:cubicBezTo>
                    <a:pt x="1036235" y="1270533"/>
                    <a:pt x="1015418" y="1279155"/>
                    <a:pt x="993712" y="1279155"/>
                  </a:cubicBezTo>
                  <a:lnTo>
                    <a:pt x="81844" y="1279155"/>
                  </a:lnTo>
                  <a:cubicBezTo>
                    <a:pt x="60137" y="1279155"/>
                    <a:pt x="39320" y="1270533"/>
                    <a:pt x="23971" y="1255184"/>
                  </a:cubicBezTo>
                  <a:cubicBezTo>
                    <a:pt x="8623" y="1239835"/>
                    <a:pt x="0" y="1219018"/>
                    <a:pt x="0" y="119731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32720" y="778369"/>
            <a:ext cx="2932415" cy="2999139"/>
            <a:chOff x="0" y="0"/>
            <a:chExt cx="1075555" cy="11000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5555" cy="1100028"/>
            </a:xfrm>
            <a:custGeom>
              <a:avLst/>
              <a:gdLst/>
              <a:ahLst/>
              <a:cxnLst/>
              <a:rect l="l" t="t" r="r" b="b"/>
              <a:pathLst>
                <a:path w="1075555" h="1100028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1018185"/>
                  </a:lnTo>
                  <a:cubicBezTo>
                    <a:pt x="1075555" y="1063386"/>
                    <a:pt x="1038913" y="1100028"/>
                    <a:pt x="993712" y="1100028"/>
                  </a:cubicBezTo>
                  <a:lnTo>
                    <a:pt x="81844" y="1100028"/>
                  </a:lnTo>
                  <a:cubicBezTo>
                    <a:pt x="60137" y="1100028"/>
                    <a:pt x="39320" y="1091406"/>
                    <a:pt x="23971" y="1076057"/>
                  </a:cubicBezTo>
                  <a:cubicBezTo>
                    <a:pt x="8623" y="1060708"/>
                    <a:pt x="0" y="1039891"/>
                    <a:pt x="0" y="1018185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1885381">
            <a:off x="8366243" y="5061745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0"/>
                </a:moveTo>
                <a:lnTo>
                  <a:pt x="1776375" y="0"/>
                </a:lnTo>
                <a:lnTo>
                  <a:pt x="1776375" y="501826"/>
                </a:lnTo>
                <a:lnTo>
                  <a:pt x="0" y="50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Freeform 17"/>
          <p:cNvSpPr/>
          <p:nvPr/>
        </p:nvSpPr>
        <p:spPr>
          <a:xfrm rot="-8970905" flipH="1">
            <a:off x="4359174" y="5668166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4" y="0"/>
                </a:moveTo>
                <a:lnTo>
                  <a:pt x="0" y="0"/>
                </a:lnTo>
                <a:lnTo>
                  <a:pt x="0" y="501826"/>
                </a:lnTo>
                <a:lnTo>
                  <a:pt x="1776374" y="501826"/>
                </a:lnTo>
                <a:lnTo>
                  <a:pt x="17763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8" name="Freeform 18"/>
          <p:cNvSpPr/>
          <p:nvPr/>
        </p:nvSpPr>
        <p:spPr>
          <a:xfrm rot="887923">
            <a:off x="-1915058" y="8769422"/>
            <a:ext cx="3425045" cy="3514505"/>
          </a:xfrm>
          <a:custGeom>
            <a:avLst/>
            <a:gdLst/>
            <a:ahLst/>
            <a:cxnLst/>
            <a:rect l="l" t="t" r="r" b="b"/>
            <a:pathLst>
              <a:path w="3425045" h="3514505">
                <a:moveTo>
                  <a:pt x="0" y="0"/>
                </a:moveTo>
                <a:lnTo>
                  <a:pt x="3425044" y="0"/>
                </a:lnTo>
                <a:lnTo>
                  <a:pt x="3425044" y="3514505"/>
                </a:lnTo>
                <a:lnTo>
                  <a:pt x="0" y="35145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9" name="Group 19"/>
          <p:cNvGrpSpPr/>
          <p:nvPr/>
        </p:nvGrpSpPr>
        <p:grpSpPr>
          <a:xfrm>
            <a:off x="13989135" y="2510328"/>
            <a:ext cx="2932415" cy="4759140"/>
            <a:chOff x="0" y="0"/>
            <a:chExt cx="1075555" cy="174556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5555" cy="1745564"/>
            </a:xfrm>
            <a:custGeom>
              <a:avLst/>
              <a:gdLst/>
              <a:ahLst/>
              <a:cxnLst/>
              <a:rect l="l" t="t" r="r" b="b"/>
              <a:pathLst>
                <a:path w="1075555" h="1745564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1663721"/>
                  </a:lnTo>
                  <a:cubicBezTo>
                    <a:pt x="1075555" y="1685427"/>
                    <a:pt x="1066932" y="1706244"/>
                    <a:pt x="1051584" y="1721593"/>
                  </a:cubicBezTo>
                  <a:cubicBezTo>
                    <a:pt x="1036235" y="1736941"/>
                    <a:pt x="1015418" y="1745564"/>
                    <a:pt x="993712" y="1745564"/>
                  </a:cubicBezTo>
                  <a:lnTo>
                    <a:pt x="81844" y="1745564"/>
                  </a:lnTo>
                  <a:cubicBezTo>
                    <a:pt x="60137" y="1745564"/>
                    <a:pt x="39320" y="1736941"/>
                    <a:pt x="23971" y="1721593"/>
                  </a:cubicBezTo>
                  <a:cubicBezTo>
                    <a:pt x="8623" y="1706244"/>
                    <a:pt x="0" y="1685427"/>
                    <a:pt x="0" y="166372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8970905" flipH="1">
            <a:off x="12450595" y="4549502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5"/>
                </a:lnTo>
                <a:lnTo>
                  <a:pt x="1776375" y="501825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23" name="Group 23"/>
          <p:cNvGrpSpPr/>
          <p:nvPr/>
        </p:nvGrpSpPr>
        <p:grpSpPr>
          <a:xfrm>
            <a:off x="6051812" y="5981199"/>
            <a:ext cx="1782484" cy="1049168"/>
            <a:chOff x="0" y="0"/>
            <a:chExt cx="653782" cy="38481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53782" cy="384815"/>
            </a:xfrm>
            <a:custGeom>
              <a:avLst/>
              <a:gdLst/>
              <a:ahLst/>
              <a:cxnLst/>
              <a:rect l="l" t="t" r="r" b="b"/>
              <a:pathLst>
                <a:path w="653782" h="384815">
                  <a:moveTo>
                    <a:pt x="134643" y="0"/>
                  </a:moveTo>
                  <a:lnTo>
                    <a:pt x="519139" y="0"/>
                  </a:lnTo>
                  <a:cubicBezTo>
                    <a:pt x="593500" y="0"/>
                    <a:pt x="653782" y="60282"/>
                    <a:pt x="653782" y="134643"/>
                  </a:cubicBezTo>
                  <a:lnTo>
                    <a:pt x="653782" y="250172"/>
                  </a:lnTo>
                  <a:cubicBezTo>
                    <a:pt x="653782" y="324533"/>
                    <a:pt x="593500" y="384815"/>
                    <a:pt x="519139" y="384815"/>
                  </a:cubicBezTo>
                  <a:lnTo>
                    <a:pt x="134643" y="384815"/>
                  </a:lnTo>
                  <a:cubicBezTo>
                    <a:pt x="60282" y="384815"/>
                    <a:pt x="0" y="324533"/>
                    <a:pt x="0" y="250172"/>
                  </a:cubicBezTo>
                  <a:lnTo>
                    <a:pt x="0" y="134643"/>
                  </a:lnTo>
                  <a:cubicBezTo>
                    <a:pt x="0" y="60282"/>
                    <a:pt x="60282" y="0"/>
                    <a:pt x="134643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066989" y="3722476"/>
            <a:ext cx="1806133" cy="1170897"/>
            <a:chOff x="0" y="0"/>
            <a:chExt cx="662456" cy="42946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62456" cy="429463"/>
            </a:xfrm>
            <a:custGeom>
              <a:avLst/>
              <a:gdLst/>
              <a:ahLst/>
              <a:cxnLst/>
              <a:rect l="l" t="t" r="r" b="b"/>
              <a:pathLst>
                <a:path w="662456" h="429463">
                  <a:moveTo>
                    <a:pt x="132880" y="0"/>
                  </a:moveTo>
                  <a:lnTo>
                    <a:pt x="529576" y="0"/>
                  </a:lnTo>
                  <a:cubicBezTo>
                    <a:pt x="602963" y="0"/>
                    <a:pt x="662456" y="59493"/>
                    <a:pt x="662456" y="132880"/>
                  </a:cubicBezTo>
                  <a:lnTo>
                    <a:pt x="662456" y="296583"/>
                  </a:lnTo>
                  <a:cubicBezTo>
                    <a:pt x="662456" y="331825"/>
                    <a:pt x="648456" y="365624"/>
                    <a:pt x="623536" y="390544"/>
                  </a:cubicBezTo>
                  <a:cubicBezTo>
                    <a:pt x="598616" y="415464"/>
                    <a:pt x="564818" y="429463"/>
                    <a:pt x="529576" y="429463"/>
                  </a:cubicBezTo>
                  <a:lnTo>
                    <a:pt x="132880" y="429463"/>
                  </a:lnTo>
                  <a:cubicBezTo>
                    <a:pt x="97638" y="429463"/>
                    <a:pt x="63840" y="415464"/>
                    <a:pt x="38920" y="390544"/>
                  </a:cubicBezTo>
                  <a:cubicBezTo>
                    <a:pt x="14000" y="365624"/>
                    <a:pt x="0" y="331825"/>
                    <a:pt x="0" y="296583"/>
                  </a:cubicBezTo>
                  <a:lnTo>
                    <a:pt x="0" y="132880"/>
                  </a:lnTo>
                  <a:cubicBezTo>
                    <a:pt x="0" y="59493"/>
                    <a:pt x="59493" y="0"/>
                    <a:pt x="132880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77229" y="5870292"/>
            <a:ext cx="2013835" cy="1120363"/>
            <a:chOff x="0" y="0"/>
            <a:chExt cx="738637" cy="41092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38637" cy="410928"/>
            </a:xfrm>
            <a:custGeom>
              <a:avLst/>
              <a:gdLst/>
              <a:ahLst/>
              <a:cxnLst/>
              <a:rect l="l" t="t" r="r" b="b"/>
              <a:pathLst>
                <a:path w="738637" h="410928">
                  <a:moveTo>
                    <a:pt x="119175" y="0"/>
                  </a:moveTo>
                  <a:lnTo>
                    <a:pt x="619462" y="0"/>
                  </a:lnTo>
                  <a:cubicBezTo>
                    <a:pt x="685281" y="0"/>
                    <a:pt x="738637" y="53357"/>
                    <a:pt x="738637" y="119175"/>
                  </a:cubicBezTo>
                  <a:lnTo>
                    <a:pt x="738637" y="291753"/>
                  </a:lnTo>
                  <a:cubicBezTo>
                    <a:pt x="738637" y="323360"/>
                    <a:pt x="726081" y="353673"/>
                    <a:pt x="703732" y="376023"/>
                  </a:cubicBezTo>
                  <a:cubicBezTo>
                    <a:pt x="681382" y="398372"/>
                    <a:pt x="651069" y="410928"/>
                    <a:pt x="619462" y="410928"/>
                  </a:cubicBezTo>
                  <a:lnTo>
                    <a:pt x="119175" y="410928"/>
                  </a:lnTo>
                  <a:cubicBezTo>
                    <a:pt x="87568" y="410928"/>
                    <a:pt x="57255" y="398372"/>
                    <a:pt x="34906" y="376023"/>
                  </a:cubicBezTo>
                  <a:cubicBezTo>
                    <a:pt x="12556" y="353673"/>
                    <a:pt x="0" y="323360"/>
                    <a:pt x="0" y="291753"/>
                  </a:cubicBezTo>
                  <a:lnTo>
                    <a:pt x="0" y="119175"/>
                  </a:lnTo>
                  <a:cubicBezTo>
                    <a:pt x="0" y="87568"/>
                    <a:pt x="12556" y="57255"/>
                    <a:pt x="34906" y="34906"/>
                  </a:cubicBezTo>
                  <a:cubicBezTo>
                    <a:pt x="57255" y="12556"/>
                    <a:pt x="87568" y="0"/>
                    <a:pt x="119175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350696" y="8010619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3" name="Freeform 33"/>
          <p:cNvSpPr/>
          <p:nvPr/>
        </p:nvSpPr>
        <p:spPr>
          <a:xfrm>
            <a:off x="1350696" y="8838102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2"/>
                </a:lnTo>
                <a:lnTo>
                  <a:pt x="0" y="379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4" name="Freeform 34"/>
          <p:cNvSpPr/>
          <p:nvPr/>
        </p:nvSpPr>
        <p:spPr>
          <a:xfrm>
            <a:off x="9731733" y="7754608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5" name="TextBox 35"/>
          <p:cNvSpPr txBox="1"/>
          <p:nvPr/>
        </p:nvSpPr>
        <p:spPr>
          <a:xfrm>
            <a:off x="1642392" y="6451380"/>
            <a:ext cx="1713954" cy="96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PRVI BLOK</a:t>
            </a:r>
          </a:p>
          <a:p>
            <a:pPr algn="ctr">
              <a:lnSpc>
                <a:spcPts val="2621"/>
              </a:lnSpc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14.03.2023.</a:t>
            </a:r>
          </a:p>
          <a:p>
            <a:pPr marL="0" lvl="0" indent="0" algn="ctr">
              <a:lnSpc>
                <a:spcPts val="2621"/>
              </a:lnSpc>
              <a:spcBef>
                <a:spcPct val="0"/>
              </a:spcBef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15.03.2023.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44520" y="2092348"/>
            <a:ext cx="2534389" cy="59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>
                <a:solidFill>
                  <a:srgbClr val="17658B"/>
                </a:solidFill>
                <a:latin typeface="Montserrat Light Bold"/>
              </a:rPr>
              <a:t>DRUŠTVO – OKVIR U KOJEM ŽIVIMO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637914" y="2606653"/>
            <a:ext cx="2534389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17658B"/>
                </a:solidFill>
                <a:latin typeface="Montserrat Light Bold"/>
              </a:rPr>
              <a:t>ODRŽIVI RAZVOJ TE PROMIDŽBA I VIDLJIVOST UDRUGA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718951" y="892710"/>
            <a:ext cx="2534389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17658B"/>
                </a:solidFill>
                <a:latin typeface="Montserrat Light Bold"/>
              </a:rPr>
              <a:t>DRUŠTVENO ODGOVORNO PONAŠANJE TE UVOD U PISANJE PROJEKATA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72549" y="199350"/>
            <a:ext cx="9194648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7658B"/>
                </a:solidFill>
                <a:latin typeface="Bebas Neue Bold"/>
              </a:rPr>
              <a:t>Edukacija za lokalni održivi razvoj i jačanje kapaciteta OCD-ova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188148" y="2606653"/>
            <a:ext cx="2534389" cy="59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>
                <a:solidFill>
                  <a:srgbClr val="17658B"/>
                </a:solidFill>
                <a:latin typeface="Montserrat Light Bold"/>
              </a:rPr>
              <a:t>OD IDEJE DO PROJEKTA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733387" y="5943099"/>
            <a:ext cx="2556583" cy="96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DRUGI BLOK</a:t>
            </a:r>
          </a:p>
          <a:p>
            <a:pPr algn="ctr">
              <a:lnSpc>
                <a:spcPts val="2621"/>
              </a:lnSpc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12.04.2023.</a:t>
            </a:r>
          </a:p>
          <a:p>
            <a:pPr marL="0" lvl="0" indent="0" algn="ctr">
              <a:lnSpc>
                <a:spcPts val="2621"/>
              </a:lnSpc>
              <a:spcBef>
                <a:spcPct val="0"/>
              </a:spcBef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13.04.2023.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707854" y="3805205"/>
            <a:ext cx="2556583" cy="96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TREĆI BLOK</a:t>
            </a:r>
          </a:p>
          <a:p>
            <a:pPr algn="ctr">
              <a:lnSpc>
                <a:spcPts val="2621"/>
              </a:lnSpc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20.04.2023.</a:t>
            </a:r>
          </a:p>
          <a:p>
            <a:pPr marL="0" lvl="0" indent="0" algn="ctr">
              <a:lnSpc>
                <a:spcPts val="2621"/>
              </a:lnSpc>
              <a:spcBef>
                <a:spcPct val="0"/>
              </a:spcBef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21.04.2023.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813168" y="5907487"/>
            <a:ext cx="2556583" cy="96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ČETVRTI BLOK</a:t>
            </a:r>
          </a:p>
          <a:p>
            <a:pPr algn="ctr">
              <a:lnSpc>
                <a:spcPts val="2621"/>
              </a:lnSpc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04.05.2023.</a:t>
            </a:r>
          </a:p>
          <a:p>
            <a:pPr marL="0" lvl="0" indent="0" algn="ctr">
              <a:lnSpc>
                <a:spcPts val="2621"/>
              </a:lnSpc>
              <a:spcBef>
                <a:spcPct val="0"/>
              </a:spcBef>
            </a:pPr>
            <a:r>
              <a:rPr lang="en-US" sz="1899" spc="186">
                <a:solidFill>
                  <a:srgbClr val="EE9C22"/>
                </a:solidFill>
                <a:latin typeface="Oswald"/>
              </a:rPr>
              <a:t>05.05.2023.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2856" y="7690881"/>
            <a:ext cx="7672352" cy="289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REZULTATI PODAKTIVNOSTI: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angažiran vanjski stručnjak 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održana 4 dvodnevne edukacije za lokalni održivi razvoj i jačanje kapaciteta OCD-ova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ukupno trajanje edukacije kroz osam dana: 56 sati edukacije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sudjelovalo ukupno 45 različitih osoba u četiri bloka edukacija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902025" y="7953469"/>
            <a:ext cx="6690672" cy="205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Vanjski stručnjak:</a:t>
            </a:r>
            <a:r>
              <a:rPr lang="en-US" sz="1800" spc="176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Udruga ODRAZ</a:t>
            </a: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Predavači: 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Lidija Pavić-Rogošić, Elizabet Gašparov, Magdalena Makar, Goran Lampelj (i Marina Vojković) </a:t>
            </a:r>
          </a:p>
          <a:p>
            <a:pPr>
              <a:lnSpc>
                <a:spcPts val="1296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Mjesto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POU Vodice, dvorana Kulturnog centra, Ive Čače 8, HR-22211 Vodice</a:t>
            </a:r>
          </a:p>
          <a:p>
            <a:pPr>
              <a:lnSpc>
                <a:spcPts val="2520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660894" y="2792872"/>
            <a:ext cx="3564763" cy="363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6361" lvl="1" indent="-163180" algn="just">
              <a:lnSpc>
                <a:spcPts val="2116"/>
              </a:lnSpc>
              <a:buFont typeface="Arial"/>
              <a:buChar char="•"/>
            </a:pPr>
            <a:r>
              <a:rPr lang="en-US" sz="1511">
                <a:solidFill>
                  <a:srgbClr val="000000"/>
                </a:solidFill>
                <a:latin typeface="Arimo"/>
              </a:rPr>
              <a:t>osnovna znanja za aktivno i učinkovito djelovanje OCD-a u lokalnim zajednicama te kako ojačati njihove kapacitete </a:t>
            </a:r>
          </a:p>
          <a:p>
            <a:pPr marL="326361" lvl="1" indent="-163180" algn="just">
              <a:lnSpc>
                <a:spcPts val="2116"/>
              </a:lnSpc>
              <a:buFont typeface="Arial"/>
              <a:buChar char="•"/>
            </a:pPr>
            <a:r>
              <a:rPr lang="en-US" sz="1511">
                <a:solidFill>
                  <a:srgbClr val="000000"/>
                </a:solidFill>
                <a:latin typeface="Arimo"/>
              </a:rPr>
              <a:t>naglasak je bio na razumijevanju socijalnog kapitala i važnosti njegove izgradnje za pokretanjem promjena i ostvarivanjem napretka u zajednici, a vodeći računa i o kriznim situacijama</a:t>
            </a:r>
          </a:p>
          <a:p>
            <a:pPr algn="just">
              <a:lnSpc>
                <a:spcPts val="2116"/>
              </a:lnSpc>
            </a:pPr>
            <a:endParaRPr lang="en-US" sz="1511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2116"/>
              </a:lnSpc>
              <a:spcBef>
                <a:spcPct val="0"/>
              </a:spcBef>
            </a:pPr>
            <a:r>
              <a:rPr lang="en-US" sz="1511">
                <a:solidFill>
                  <a:srgbClr val="000000"/>
                </a:solidFill>
                <a:latin typeface="Arimo"/>
              </a:rPr>
              <a:t>*SOCIJALNI KAPITAL podrazumijeva svakodnevnu interakciju – razvojem skupnih aktivnosti i umrežavanjem različitih inicijativa i organizacija!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474034" y="3593616"/>
            <a:ext cx="2815936" cy="217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7297" lvl="1" indent="-113649" algn="just">
              <a:lnSpc>
                <a:spcPts val="1473"/>
              </a:lnSpc>
              <a:buFont typeface="Arial"/>
              <a:buChar char="•"/>
            </a:pPr>
            <a:r>
              <a:rPr lang="en-US" sz="1052">
                <a:solidFill>
                  <a:srgbClr val="000000"/>
                </a:solidFill>
                <a:latin typeface="Arimo"/>
              </a:rPr>
              <a:t>razumijevanje pojmova </a:t>
            </a:r>
            <a:r>
              <a:rPr lang="en-US" sz="1052">
                <a:solidFill>
                  <a:srgbClr val="000000"/>
                </a:solidFill>
                <a:latin typeface="Arimo Semi-Bold"/>
              </a:rPr>
              <a:t>održivost i održivi razvoj</a:t>
            </a:r>
            <a:r>
              <a:rPr lang="en-US" sz="1052">
                <a:solidFill>
                  <a:srgbClr val="000000"/>
                </a:solidFill>
                <a:latin typeface="Arimo"/>
              </a:rPr>
              <a:t> kao skupa smjernica za uspostavljanje ravnoteže između dugoročnog gospodarskog blagostanja, socijalne jednakosti i skrbi za okoliš</a:t>
            </a:r>
          </a:p>
          <a:p>
            <a:pPr marL="227297" lvl="1" indent="-113649" algn="just">
              <a:lnSpc>
                <a:spcPts val="1473"/>
              </a:lnSpc>
              <a:buFont typeface="Arial"/>
              <a:buChar char="•"/>
            </a:pPr>
            <a:r>
              <a:rPr lang="en-US" sz="1052">
                <a:solidFill>
                  <a:srgbClr val="000000"/>
                </a:solidFill>
                <a:latin typeface="Arimo"/>
              </a:rPr>
              <a:t>o </a:t>
            </a:r>
            <a:r>
              <a:rPr lang="en-US" sz="1052">
                <a:solidFill>
                  <a:srgbClr val="000000"/>
                </a:solidFill>
                <a:latin typeface="Arimo Bold"/>
              </a:rPr>
              <a:t>društvenim mrežama te promidžbi</a:t>
            </a:r>
            <a:r>
              <a:rPr lang="en-US" sz="1052">
                <a:solidFill>
                  <a:srgbClr val="000000"/>
                </a:solidFill>
                <a:latin typeface="Arimo"/>
              </a:rPr>
              <a:t> kao izvoru društvenog kapitala – kako komunicirati s javnošću, a vodeći računa o korisniku / potrošaču te prisutnosti na internetu</a:t>
            </a:r>
          </a:p>
          <a:p>
            <a:pPr marL="227297" lvl="1" indent="-113649" algn="just">
              <a:lnSpc>
                <a:spcPts val="1473"/>
              </a:lnSpc>
              <a:spcBef>
                <a:spcPct val="0"/>
              </a:spcBef>
              <a:buFont typeface="Arial"/>
              <a:buChar char="•"/>
            </a:pPr>
            <a:r>
              <a:rPr lang="en-US" sz="1052">
                <a:solidFill>
                  <a:srgbClr val="000000"/>
                </a:solidFill>
                <a:latin typeface="Arimo"/>
              </a:rPr>
              <a:t>koje kategorije treba sadržavati web stranica, kako napisati vijest, itd.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718951" y="1768017"/>
            <a:ext cx="2487486" cy="181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7297" lvl="1" indent="-113649" algn="just">
              <a:lnSpc>
                <a:spcPts val="1473"/>
              </a:lnSpc>
              <a:buFont typeface="Arial"/>
              <a:buChar char="•"/>
            </a:pPr>
            <a:r>
              <a:rPr lang="en-US" sz="1052">
                <a:solidFill>
                  <a:srgbClr val="000000"/>
                </a:solidFill>
                <a:latin typeface="Arimo"/>
              </a:rPr>
              <a:t>kroz teorijski i praktični rad sudionici su se upoznali sa svim početnim fazama upravljanja projektnim ciklusom:</a:t>
            </a:r>
          </a:p>
          <a:p>
            <a:pPr algn="just">
              <a:lnSpc>
                <a:spcPts val="1473"/>
              </a:lnSpc>
            </a:pPr>
            <a:r>
              <a:rPr lang="en-US" sz="1052">
                <a:solidFill>
                  <a:srgbClr val="000000"/>
                </a:solidFill>
                <a:latin typeface="Arimo"/>
              </a:rPr>
              <a:t>             – Analiza problema</a:t>
            </a:r>
          </a:p>
          <a:p>
            <a:pPr algn="just">
              <a:lnSpc>
                <a:spcPts val="1473"/>
              </a:lnSpc>
            </a:pPr>
            <a:r>
              <a:rPr lang="en-US" sz="1052">
                <a:solidFill>
                  <a:srgbClr val="000000"/>
                </a:solidFill>
                <a:latin typeface="Arimo"/>
              </a:rPr>
              <a:t>             – Analiza dionika</a:t>
            </a:r>
          </a:p>
          <a:p>
            <a:pPr algn="just">
              <a:lnSpc>
                <a:spcPts val="1473"/>
              </a:lnSpc>
            </a:pPr>
            <a:r>
              <a:rPr lang="en-US" sz="1052">
                <a:solidFill>
                  <a:srgbClr val="000000"/>
                </a:solidFill>
                <a:latin typeface="Arimo"/>
              </a:rPr>
              <a:t>             – Procjena potreba</a:t>
            </a:r>
          </a:p>
          <a:p>
            <a:pPr algn="just">
              <a:lnSpc>
                <a:spcPts val="1473"/>
              </a:lnSpc>
            </a:pPr>
            <a:r>
              <a:rPr lang="en-US" sz="1052">
                <a:solidFill>
                  <a:srgbClr val="000000"/>
                </a:solidFill>
                <a:latin typeface="Arimo"/>
              </a:rPr>
              <a:t>             – Definiranje ciljeva</a:t>
            </a:r>
          </a:p>
          <a:p>
            <a:pPr algn="just">
              <a:lnSpc>
                <a:spcPts val="1473"/>
              </a:lnSpc>
            </a:pPr>
            <a:r>
              <a:rPr lang="en-US" sz="1052">
                <a:solidFill>
                  <a:srgbClr val="000000"/>
                </a:solidFill>
                <a:latin typeface="Arimo"/>
              </a:rPr>
              <a:t>             – Određivanje rezultata</a:t>
            </a:r>
          </a:p>
          <a:p>
            <a:pPr algn="just">
              <a:lnSpc>
                <a:spcPts val="1473"/>
              </a:lnSpc>
              <a:spcBef>
                <a:spcPct val="0"/>
              </a:spcBef>
            </a:pPr>
            <a:r>
              <a:rPr lang="en-US" sz="1052">
                <a:solidFill>
                  <a:srgbClr val="000000"/>
                </a:solidFill>
                <a:latin typeface="Arimo"/>
              </a:rPr>
              <a:t>             – Određivanje pokazatelja.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231480" y="3228058"/>
            <a:ext cx="2487486" cy="380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7297" lvl="1" indent="-113649" algn="just">
              <a:lnSpc>
                <a:spcPts val="1473"/>
              </a:lnSpc>
              <a:buFont typeface="Arial"/>
              <a:buChar char="•"/>
            </a:pPr>
            <a:r>
              <a:rPr lang="en-US" sz="1052">
                <a:solidFill>
                  <a:srgbClr val="000000"/>
                </a:solidFill>
                <a:latin typeface="Arimo"/>
              </a:rPr>
              <a:t>kroz </a:t>
            </a:r>
            <a:r>
              <a:rPr lang="en-US" sz="1052">
                <a:solidFill>
                  <a:srgbClr val="000000"/>
                </a:solidFill>
                <a:latin typeface="Arimo Semi-Bold"/>
              </a:rPr>
              <a:t>teorijski </a:t>
            </a:r>
            <a:r>
              <a:rPr lang="en-US" sz="1052">
                <a:solidFill>
                  <a:srgbClr val="000000"/>
                </a:solidFill>
                <a:latin typeface="Arimo"/>
              </a:rPr>
              <a:t>i </a:t>
            </a:r>
            <a:r>
              <a:rPr lang="en-US" sz="1052">
                <a:solidFill>
                  <a:srgbClr val="000000"/>
                </a:solidFill>
                <a:latin typeface="Arimo Semi-Bold"/>
              </a:rPr>
              <a:t>praktični - </a:t>
            </a:r>
            <a:r>
              <a:rPr lang="en-US" sz="1052">
                <a:solidFill>
                  <a:srgbClr val="000000"/>
                </a:solidFill>
                <a:latin typeface="Arimo"/>
              </a:rPr>
              <a:t>upoznavanje sa svim fazama upravljanja projektnim ciklusom </a:t>
            </a:r>
          </a:p>
          <a:p>
            <a:pPr marL="227297" lvl="1" indent="-113649" algn="just">
              <a:lnSpc>
                <a:spcPts val="1473"/>
              </a:lnSpc>
              <a:buFont typeface="Arial"/>
              <a:buChar char="•"/>
            </a:pPr>
            <a:r>
              <a:rPr lang="en-US" sz="1052">
                <a:solidFill>
                  <a:srgbClr val="000000"/>
                </a:solidFill>
                <a:latin typeface="Arimo"/>
              </a:rPr>
              <a:t>stečena znanja i vještine za pisanje projektnog prijedloga (prvi dan planiranje aktivnosti i izrađivanje plana aktivnosti, dok drugi dan izrađivanje proračun), a rezultat čega su </a:t>
            </a:r>
            <a:r>
              <a:rPr lang="en-US" sz="1052">
                <a:solidFill>
                  <a:srgbClr val="000000"/>
                </a:solidFill>
                <a:latin typeface="Arimo Semi-Bold"/>
              </a:rPr>
              <a:t>dva projektna prijedloga</a:t>
            </a:r>
            <a:r>
              <a:rPr lang="en-US" sz="1052">
                <a:solidFill>
                  <a:srgbClr val="000000"/>
                </a:solidFill>
                <a:latin typeface="Arimo"/>
              </a:rPr>
              <a:t>: </a:t>
            </a:r>
          </a:p>
          <a:p>
            <a:pPr marL="227297" lvl="1" indent="-113649" algn="just">
              <a:lnSpc>
                <a:spcPts val="1473"/>
              </a:lnSpc>
              <a:buFont typeface="Arial"/>
              <a:buChar char="•"/>
            </a:pPr>
            <a:r>
              <a:rPr lang="en-US" sz="1052">
                <a:solidFill>
                  <a:srgbClr val="000000"/>
                </a:solidFill>
                <a:latin typeface="Arimo"/>
              </a:rPr>
              <a:t>1. jedan koji se bavi unaprjeđenjem kapaciteta udruga kroz promociju zdravog načina života među djecom i mladima te</a:t>
            </a:r>
          </a:p>
          <a:p>
            <a:pPr marL="227297" lvl="1" indent="-113649" algn="just">
              <a:lnSpc>
                <a:spcPts val="1473"/>
              </a:lnSpc>
              <a:spcBef>
                <a:spcPct val="0"/>
              </a:spcBef>
              <a:buFont typeface="Arial"/>
              <a:buChar char="•"/>
            </a:pPr>
            <a:r>
              <a:rPr lang="en-US" sz="1052">
                <a:solidFill>
                  <a:srgbClr val="000000"/>
                </a:solidFill>
                <a:latin typeface="Arimo"/>
              </a:rPr>
              <a:t>2. drugi koji je usmjeren na jačanje kapaciteta prijavitelja i partnera i to kroz razvoj novih turističkih proizvoda, postavljanje signalizacije te infrastrukture za geocaching, ali i poticanje inovativnosti turističke ponude (JLS-ovi kao središte održivog i aktivnog turizma).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271290">
            <a:off x="11160200" y="3670995"/>
            <a:ext cx="5838191" cy="6849728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16002" r="-1600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394004" y="-453186"/>
            <a:ext cx="3535973" cy="6289330"/>
            <a:chOff x="0" y="0"/>
            <a:chExt cx="3477260" cy="6184900"/>
          </a:xfrm>
        </p:grpSpPr>
        <p:sp>
          <p:nvSpPr>
            <p:cNvPr id="6" name="Freeform 6"/>
            <p:cNvSpPr/>
            <p:nvPr/>
          </p:nvSpPr>
          <p:spPr>
            <a:xfrm>
              <a:off x="49530" y="67310"/>
              <a:ext cx="3227070" cy="1938020"/>
            </a:xfrm>
            <a:custGeom>
              <a:avLst/>
              <a:gdLst/>
              <a:ahLst/>
              <a:cxnLst/>
              <a:rect l="l" t="t" r="r" b="b"/>
              <a:pathLst>
                <a:path w="3227070" h="1938020">
                  <a:moveTo>
                    <a:pt x="3227070" y="1938020"/>
                  </a:moveTo>
                  <a:lnTo>
                    <a:pt x="0" y="193802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8020"/>
                  </a:lnTo>
                  <a:close/>
                </a:path>
              </a:pathLst>
            </a:custGeom>
            <a:blipFill>
              <a:blip r:embed="rId4"/>
              <a:stretch>
                <a:fillRect t="-12442" b="-1244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Freeform 7"/>
            <p:cNvSpPr/>
            <p:nvPr/>
          </p:nvSpPr>
          <p:spPr>
            <a:xfrm>
              <a:off x="49530" y="2056130"/>
              <a:ext cx="3227070" cy="1939290"/>
            </a:xfrm>
            <a:custGeom>
              <a:avLst/>
              <a:gdLst/>
              <a:ahLst/>
              <a:cxnLst/>
              <a:rect l="l" t="t" r="r" b="b"/>
              <a:pathLst>
                <a:path w="3227070" h="1939290">
                  <a:moveTo>
                    <a:pt x="3227070" y="1939290"/>
                  </a:moveTo>
                  <a:lnTo>
                    <a:pt x="0" y="193929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9290"/>
                  </a:lnTo>
                  <a:close/>
                </a:path>
              </a:pathLst>
            </a:custGeom>
            <a:blipFill>
              <a:blip r:embed="rId5"/>
              <a:stretch>
                <a:fillRect t="-12401" b="-1240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49530" y="4044950"/>
              <a:ext cx="3227070" cy="1939290"/>
            </a:xfrm>
            <a:custGeom>
              <a:avLst/>
              <a:gdLst/>
              <a:ahLst/>
              <a:cxnLst/>
              <a:rect l="l" t="t" r="r" b="b"/>
              <a:pathLst>
                <a:path w="3227070" h="1939290">
                  <a:moveTo>
                    <a:pt x="3227070" y="1939290"/>
                  </a:moveTo>
                  <a:lnTo>
                    <a:pt x="0" y="193929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9290"/>
                  </a:lnTo>
                  <a:close/>
                </a:path>
              </a:pathLst>
            </a:custGeom>
            <a:blipFill>
              <a:blip r:embed="rId6"/>
              <a:stretch>
                <a:fillRect t="-12401" b="-1240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477260" cy="6184900"/>
            </a:xfrm>
            <a:custGeom>
              <a:avLst/>
              <a:gdLst/>
              <a:ahLst/>
              <a:cxnLst/>
              <a:rect l="l" t="t" r="r" b="b"/>
              <a:pathLst>
                <a:path w="3477260" h="6184900">
                  <a:moveTo>
                    <a:pt x="3477260" y="6184900"/>
                  </a:moveTo>
                  <a:lnTo>
                    <a:pt x="0" y="6184900"/>
                  </a:lnTo>
                  <a:lnTo>
                    <a:pt x="0" y="0"/>
                  </a:lnTo>
                  <a:lnTo>
                    <a:pt x="3477260" y="0"/>
                  </a:lnTo>
                  <a:lnTo>
                    <a:pt x="3477260" y="6184900"/>
                  </a:lnTo>
                  <a:close/>
                </a:path>
              </a:pathLst>
            </a:custGeom>
            <a:blipFill>
              <a:blip r:embed="rId7"/>
              <a:stretch>
                <a:fillRect t="-86" b="-86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497849">
            <a:off x="5059968" y="-1050960"/>
            <a:ext cx="6379544" cy="7484877"/>
            <a:chOff x="0" y="0"/>
            <a:chExt cx="2374900" cy="2786380"/>
          </a:xfrm>
        </p:grpSpPr>
        <p:sp>
          <p:nvSpPr>
            <p:cNvPr id="11" name="Freeform 11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8"/>
              <a:stretch>
                <a:fillRect l="-5387" r="-5387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729969" y="1028700"/>
            <a:ext cx="5032654" cy="8951433"/>
            <a:chOff x="0" y="0"/>
            <a:chExt cx="3477260" cy="6184900"/>
          </a:xfrm>
        </p:grpSpPr>
        <p:sp>
          <p:nvSpPr>
            <p:cNvPr id="14" name="Freeform 14"/>
            <p:cNvSpPr/>
            <p:nvPr/>
          </p:nvSpPr>
          <p:spPr>
            <a:xfrm>
              <a:off x="49530" y="67310"/>
              <a:ext cx="3227070" cy="1938020"/>
            </a:xfrm>
            <a:custGeom>
              <a:avLst/>
              <a:gdLst/>
              <a:ahLst/>
              <a:cxnLst/>
              <a:rect l="l" t="t" r="r" b="b"/>
              <a:pathLst>
                <a:path w="3227070" h="1938020">
                  <a:moveTo>
                    <a:pt x="3227070" y="1938020"/>
                  </a:moveTo>
                  <a:lnTo>
                    <a:pt x="0" y="193802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8020"/>
                  </a:lnTo>
                  <a:close/>
                </a:path>
              </a:pathLst>
            </a:custGeom>
            <a:blipFill>
              <a:blip r:embed="rId9"/>
              <a:stretch>
                <a:fillRect t="-12442" b="-1244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9530" y="2056130"/>
              <a:ext cx="3227070" cy="1939290"/>
            </a:xfrm>
            <a:custGeom>
              <a:avLst/>
              <a:gdLst/>
              <a:ahLst/>
              <a:cxnLst/>
              <a:rect l="l" t="t" r="r" b="b"/>
              <a:pathLst>
                <a:path w="3227070" h="1939290">
                  <a:moveTo>
                    <a:pt x="3227070" y="1939290"/>
                  </a:moveTo>
                  <a:lnTo>
                    <a:pt x="0" y="193929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9290"/>
                  </a:lnTo>
                  <a:close/>
                </a:path>
              </a:pathLst>
            </a:custGeom>
            <a:blipFill>
              <a:blip r:embed="rId10"/>
              <a:stretch>
                <a:fillRect t="-12401" b="-1240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9530" y="4044950"/>
              <a:ext cx="3227070" cy="1939290"/>
            </a:xfrm>
            <a:custGeom>
              <a:avLst/>
              <a:gdLst/>
              <a:ahLst/>
              <a:cxnLst/>
              <a:rect l="l" t="t" r="r" b="b"/>
              <a:pathLst>
                <a:path w="3227070" h="1939290">
                  <a:moveTo>
                    <a:pt x="3227070" y="1939290"/>
                  </a:moveTo>
                  <a:lnTo>
                    <a:pt x="0" y="193929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9290"/>
                  </a:lnTo>
                  <a:close/>
                </a:path>
              </a:pathLst>
            </a:custGeom>
            <a:blipFill>
              <a:blip r:embed="rId11"/>
              <a:stretch>
                <a:fillRect t="-12401" b="-1240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477260" cy="6184900"/>
            </a:xfrm>
            <a:custGeom>
              <a:avLst/>
              <a:gdLst/>
              <a:ahLst/>
              <a:cxnLst/>
              <a:rect l="l" t="t" r="r" b="b"/>
              <a:pathLst>
                <a:path w="3477260" h="6184900">
                  <a:moveTo>
                    <a:pt x="3477260" y="6184900"/>
                  </a:moveTo>
                  <a:lnTo>
                    <a:pt x="0" y="6184900"/>
                  </a:lnTo>
                  <a:lnTo>
                    <a:pt x="0" y="0"/>
                  </a:lnTo>
                  <a:lnTo>
                    <a:pt x="3477260" y="0"/>
                  </a:lnTo>
                  <a:lnTo>
                    <a:pt x="3477260" y="6184900"/>
                  </a:lnTo>
                  <a:close/>
                </a:path>
              </a:pathLst>
            </a:custGeom>
            <a:blipFill>
              <a:blip r:embed="rId7"/>
              <a:stretch>
                <a:fillRect t="-86" b="-86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747899" y="4924526"/>
            <a:ext cx="5119314" cy="6006297"/>
            <a:chOff x="0" y="0"/>
            <a:chExt cx="2374900" cy="2786380"/>
          </a:xfrm>
        </p:grpSpPr>
        <p:sp>
          <p:nvSpPr>
            <p:cNvPr id="19" name="Freeform 19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12"/>
              <a:stretch>
                <a:fillRect l="-16002" r="-1600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644148">
            <a:off x="13023199" y="-374205"/>
            <a:ext cx="4806205" cy="5638938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16002" r="-1600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497849">
            <a:off x="4266403" y="-801677"/>
            <a:ext cx="6379544" cy="7484877"/>
            <a:chOff x="0" y="0"/>
            <a:chExt cx="2374900" cy="2786380"/>
          </a:xfrm>
        </p:grpSpPr>
        <p:sp>
          <p:nvSpPr>
            <p:cNvPr id="6" name="Freeform 6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4"/>
              <a:stretch>
                <a:fillRect l="-1429" r="-30576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729969" y="1028700"/>
            <a:ext cx="5032654" cy="8951433"/>
            <a:chOff x="0" y="0"/>
            <a:chExt cx="3477260" cy="6184900"/>
          </a:xfrm>
        </p:grpSpPr>
        <p:sp>
          <p:nvSpPr>
            <p:cNvPr id="9" name="Freeform 9"/>
            <p:cNvSpPr/>
            <p:nvPr/>
          </p:nvSpPr>
          <p:spPr>
            <a:xfrm>
              <a:off x="49530" y="67310"/>
              <a:ext cx="3227070" cy="1938020"/>
            </a:xfrm>
            <a:custGeom>
              <a:avLst/>
              <a:gdLst/>
              <a:ahLst/>
              <a:cxnLst/>
              <a:rect l="l" t="t" r="r" b="b"/>
              <a:pathLst>
                <a:path w="3227070" h="1938020">
                  <a:moveTo>
                    <a:pt x="3227070" y="1938020"/>
                  </a:moveTo>
                  <a:lnTo>
                    <a:pt x="0" y="193802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8020"/>
                  </a:lnTo>
                  <a:close/>
                </a:path>
              </a:pathLst>
            </a:custGeom>
            <a:blipFill>
              <a:blip r:embed="rId5"/>
              <a:stretch>
                <a:fillRect t="-12442" b="-1244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9530" y="2056130"/>
              <a:ext cx="3227070" cy="1939290"/>
            </a:xfrm>
            <a:custGeom>
              <a:avLst/>
              <a:gdLst/>
              <a:ahLst/>
              <a:cxnLst/>
              <a:rect l="l" t="t" r="r" b="b"/>
              <a:pathLst>
                <a:path w="3227070" h="1939290">
                  <a:moveTo>
                    <a:pt x="3227070" y="1939290"/>
                  </a:moveTo>
                  <a:lnTo>
                    <a:pt x="0" y="193929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9290"/>
                  </a:lnTo>
                  <a:close/>
                </a:path>
              </a:pathLst>
            </a:custGeom>
            <a:blipFill>
              <a:blip r:embed="rId6"/>
              <a:stretch>
                <a:fillRect t="-12401" b="-1240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9530" y="4044950"/>
              <a:ext cx="3227070" cy="1939290"/>
            </a:xfrm>
            <a:custGeom>
              <a:avLst/>
              <a:gdLst/>
              <a:ahLst/>
              <a:cxnLst/>
              <a:rect l="l" t="t" r="r" b="b"/>
              <a:pathLst>
                <a:path w="3227070" h="1939290">
                  <a:moveTo>
                    <a:pt x="3227070" y="1939290"/>
                  </a:moveTo>
                  <a:lnTo>
                    <a:pt x="0" y="193929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9290"/>
                  </a:lnTo>
                  <a:close/>
                </a:path>
              </a:pathLst>
            </a:custGeom>
            <a:blipFill>
              <a:blip r:embed="rId7"/>
              <a:stretch>
                <a:fillRect t="-11809" b="-12993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77260" cy="6184900"/>
            </a:xfrm>
            <a:custGeom>
              <a:avLst/>
              <a:gdLst/>
              <a:ahLst/>
              <a:cxnLst/>
              <a:rect l="l" t="t" r="r" b="b"/>
              <a:pathLst>
                <a:path w="3477260" h="6184900">
                  <a:moveTo>
                    <a:pt x="3477260" y="6184900"/>
                  </a:moveTo>
                  <a:lnTo>
                    <a:pt x="0" y="6184900"/>
                  </a:lnTo>
                  <a:lnTo>
                    <a:pt x="0" y="0"/>
                  </a:lnTo>
                  <a:lnTo>
                    <a:pt x="3477260" y="0"/>
                  </a:lnTo>
                  <a:lnTo>
                    <a:pt x="3477260" y="6184900"/>
                  </a:lnTo>
                  <a:close/>
                </a:path>
              </a:pathLst>
            </a:custGeom>
            <a:blipFill>
              <a:blip r:embed="rId8"/>
              <a:stretch>
                <a:fillRect t="-86" b="-86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271290">
            <a:off x="9584096" y="465481"/>
            <a:ext cx="4219484" cy="4950560"/>
            <a:chOff x="0" y="0"/>
            <a:chExt cx="2374900" cy="2786380"/>
          </a:xfrm>
        </p:grpSpPr>
        <p:sp>
          <p:nvSpPr>
            <p:cNvPr id="14" name="Freeform 14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9"/>
              <a:stretch>
                <a:fillRect t="-17337" b="-17337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361746" y="4924526"/>
            <a:ext cx="5119314" cy="6006297"/>
            <a:chOff x="0" y="0"/>
            <a:chExt cx="2374900" cy="2786380"/>
          </a:xfrm>
        </p:grpSpPr>
        <p:sp>
          <p:nvSpPr>
            <p:cNvPr id="17" name="Freeform 17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10"/>
              <a:stretch>
                <a:fillRect l="-16002" r="-1600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271290">
            <a:off x="11437474" y="4488549"/>
            <a:ext cx="6373588" cy="7477888"/>
            <a:chOff x="0" y="0"/>
            <a:chExt cx="2374900" cy="2786380"/>
          </a:xfrm>
        </p:grpSpPr>
        <p:sp>
          <p:nvSpPr>
            <p:cNvPr id="20" name="Freeform 20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11"/>
              <a:stretch>
                <a:fillRect l="-16002" r="-1600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332" y="1944166"/>
            <a:ext cx="8529961" cy="5503425"/>
            <a:chOff x="0" y="0"/>
            <a:chExt cx="11373282" cy="73379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63" b="6963"/>
            <a:stretch>
              <a:fillRect/>
            </a:stretch>
          </p:blipFill>
          <p:spPr>
            <a:xfrm>
              <a:off x="0" y="0"/>
              <a:ext cx="11373282" cy="73379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780449" y="4300427"/>
            <a:ext cx="9340658" cy="5723502"/>
            <a:chOff x="0" y="0"/>
            <a:chExt cx="12454211" cy="763133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9127" b="9127"/>
            <a:stretch>
              <a:fillRect/>
            </a:stretch>
          </p:blipFill>
          <p:spPr>
            <a:xfrm>
              <a:off x="0" y="0"/>
              <a:ext cx="12454211" cy="763133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6332" y="7788475"/>
            <a:ext cx="8529961" cy="2235453"/>
            <a:chOff x="0" y="0"/>
            <a:chExt cx="11373282" cy="298060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32518" b="32518"/>
            <a:stretch>
              <a:fillRect/>
            </a:stretch>
          </p:blipFill>
          <p:spPr>
            <a:xfrm>
              <a:off x="0" y="0"/>
              <a:ext cx="11373282" cy="2980605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16332" y="193587"/>
            <a:ext cx="17842927" cy="1407679"/>
            <a:chOff x="0" y="0"/>
            <a:chExt cx="4699372" cy="3707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99372" cy="370747"/>
            </a:xfrm>
            <a:custGeom>
              <a:avLst/>
              <a:gdLst/>
              <a:ahLst/>
              <a:cxnLst/>
              <a:rect l="l" t="t" r="r" b="b"/>
              <a:pathLst>
                <a:path w="4699372" h="370747">
                  <a:moveTo>
                    <a:pt x="0" y="0"/>
                  </a:moveTo>
                  <a:lnTo>
                    <a:pt x="4699372" y="0"/>
                  </a:lnTo>
                  <a:lnTo>
                    <a:pt x="4699372" y="370747"/>
                  </a:lnTo>
                  <a:lnTo>
                    <a:pt x="0" y="370747"/>
                  </a:lnTo>
                  <a:close/>
                </a:path>
              </a:pathLst>
            </a:custGeom>
            <a:solidFill>
              <a:srgbClr val="67BD4B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80449" y="1944166"/>
            <a:ext cx="9340658" cy="2198036"/>
            <a:chOff x="0" y="0"/>
            <a:chExt cx="1908385" cy="4490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08385" cy="449080"/>
            </a:xfrm>
            <a:custGeom>
              <a:avLst/>
              <a:gdLst/>
              <a:ahLst/>
              <a:cxnLst/>
              <a:rect l="l" t="t" r="r" b="b"/>
              <a:pathLst>
                <a:path w="1908385" h="449080">
                  <a:moveTo>
                    <a:pt x="0" y="0"/>
                  </a:moveTo>
                  <a:lnTo>
                    <a:pt x="1908385" y="0"/>
                  </a:lnTo>
                  <a:lnTo>
                    <a:pt x="1908385" y="449080"/>
                  </a:lnTo>
                  <a:lnTo>
                    <a:pt x="0" y="449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35891" y="406254"/>
            <a:ext cx="1495260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EDUKACIJA PRUŽANJA PRVE POMOĆI - učenici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12193" y="1906434"/>
            <a:ext cx="8847066" cy="200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 Bold"/>
              </a:rPr>
              <a:t>Izvoditelj: </a:t>
            </a:r>
            <a:r>
              <a:rPr lang="en-US" sz="2300">
                <a:solidFill>
                  <a:srgbClr val="000000"/>
                </a:solidFill>
                <a:latin typeface="Arimo"/>
              </a:rPr>
              <a:t>GDCK Vodice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 Bold"/>
              </a:rPr>
              <a:t>Datum održavanja: </a:t>
            </a:r>
            <a:r>
              <a:rPr lang="en-US" sz="2300">
                <a:solidFill>
                  <a:srgbClr val="000000"/>
                </a:solidFill>
                <a:latin typeface="Arimo"/>
              </a:rPr>
              <a:t>15. veljače 2023.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 Bold"/>
              </a:rPr>
              <a:t>Mjesto održavanja:</a:t>
            </a:r>
            <a:r>
              <a:rPr lang="en-US" sz="2300">
                <a:solidFill>
                  <a:srgbClr val="000000"/>
                </a:solidFill>
                <a:latin typeface="Arimo"/>
              </a:rPr>
              <a:t> OŠ VODICE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 Bold"/>
              </a:rPr>
              <a:t>Broj sudionika:</a:t>
            </a:r>
            <a:r>
              <a:rPr lang="en-US" sz="2300">
                <a:solidFill>
                  <a:srgbClr val="000000"/>
                </a:solidFill>
                <a:latin typeface="Arimo"/>
              </a:rPr>
              <a:t> 61 učenik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"/>
              </a:rPr>
              <a:t>1.a, 1.b i 1.c razred (šk. god. 2022./2023.)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0449" y="4300427"/>
            <a:ext cx="9340658" cy="5723502"/>
            <a:chOff x="0" y="0"/>
            <a:chExt cx="12454211" cy="763133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149" b="9149"/>
            <a:stretch>
              <a:fillRect/>
            </a:stretch>
          </p:blipFill>
          <p:spPr>
            <a:xfrm>
              <a:off x="0" y="0"/>
              <a:ext cx="12454211" cy="763133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7063056"/>
            <a:ext cx="8646293" cy="2960872"/>
            <a:chOff x="0" y="0"/>
            <a:chExt cx="11528391" cy="394783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7170" b="27170"/>
            <a:stretch>
              <a:fillRect/>
            </a:stretch>
          </p:blipFill>
          <p:spPr>
            <a:xfrm>
              <a:off x="0" y="0"/>
              <a:ext cx="11528391" cy="394783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6332" y="193587"/>
            <a:ext cx="17842927" cy="1369579"/>
            <a:chOff x="0" y="0"/>
            <a:chExt cx="4699372" cy="3607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99372" cy="360712"/>
            </a:xfrm>
            <a:custGeom>
              <a:avLst/>
              <a:gdLst/>
              <a:ahLst/>
              <a:cxnLst/>
              <a:rect l="l" t="t" r="r" b="b"/>
              <a:pathLst>
                <a:path w="4699372" h="360712">
                  <a:moveTo>
                    <a:pt x="0" y="0"/>
                  </a:moveTo>
                  <a:lnTo>
                    <a:pt x="4699372" y="0"/>
                  </a:lnTo>
                  <a:lnTo>
                    <a:pt x="4699372" y="360712"/>
                  </a:lnTo>
                  <a:lnTo>
                    <a:pt x="0" y="360712"/>
                  </a:lnTo>
                  <a:close/>
                </a:path>
              </a:pathLst>
            </a:custGeom>
            <a:solidFill>
              <a:srgbClr val="F4EC3A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80449" y="1944166"/>
            <a:ext cx="9340658" cy="2198036"/>
            <a:chOff x="0" y="0"/>
            <a:chExt cx="1908385" cy="449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08385" cy="449080"/>
            </a:xfrm>
            <a:custGeom>
              <a:avLst/>
              <a:gdLst/>
              <a:ahLst/>
              <a:cxnLst/>
              <a:rect l="l" t="t" r="r" b="b"/>
              <a:pathLst>
                <a:path w="1908385" h="449080">
                  <a:moveTo>
                    <a:pt x="0" y="0"/>
                  </a:moveTo>
                  <a:lnTo>
                    <a:pt x="1908385" y="0"/>
                  </a:lnTo>
                  <a:lnTo>
                    <a:pt x="1908385" y="449080"/>
                  </a:lnTo>
                  <a:lnTo>
                    <a:pt x="0" y="449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918276" y="387204"/>
            <a:ext cx="1482644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EDUKACIJA PRUŽANJA PRVE POMOĆI - učenici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12193" y="1906434"/>
            <a:ext cx="8847066" cy="200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 Bold"/>
              </a:rPr>
              <a:t>Izvoditelj: </a:t>
            </a:r>
            <a:r>
              <a:rPr lang="en-US" sz="2300">
                <a:solidFill>
                  <a:srgbClr val="000000"/>
                </a:solidFill>
                <a:latin typeface="Arimo"/>
              </a:rPr>
              <a:t>LAG “More 249"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 Bold"/>
              </a:rPr>
              <a:t>Datum održavanja: </a:t>
            </a:r>
            <a:r>
              <a:rPr lang="en-US" sz="2300">
                <a:solidFill>
                  <a:srgbClr val="000000"/>
                </a:solidFill>
                <a:latin typeface="Arimo"/>
              </a:rPr>
              <a:t>28. travnja 2023.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 Bold"/>
              </a:rPr>
              <a:t>Mjesto održavanja:</a:t>
            </a:r>
            <a:r>
              <a:rPr lang="en-US" sz="2300">
                <a:solidFill>
                  <a:srgbClr val="000000"/>
                </a:solidFill>
                <a:latin typeface="Arimo"/>
              </a:rPr>
              <a:t> PŠ Jezera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 Bold"/>
              </a:rPr>
              <a:t>Broj sudionika:</a:t>
            </a:r>
            <a:r>
              <a:rPr lang="en-US" sz="2300">
                <a:solidFill>
                  <a:srgbClr val="000000"/>
                </a:solidFill>
                <a:latin typeface="Arimo"/>
              </a:rPr>
              <a:t> 32 učenika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rimo"/>
              </a:rPr>
              <a:t>od 1. do 4. razred (šk. god. 2022./2023.)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347425" y="1834965"/>
            <a:ext cx="8993719" cy="4930924"/>
            <a:chOff x="0" y="0"/>
            <a:chExt cx="11991625" cy="657456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t="13449" b="13449"/>
            <a:stretch>
              <a:fillRect/>
            </a:stretch>
          </p:blipFill>
          <p:spPr>
            <a:xfrm>
              <a:off x="0" y="0"/>
              <a:ext cx="11991625" cy="65745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0449" y="4300427"/>
            <a:ext cx="9340658" cy="5723502"/>
            <a:chOff x="0" y="0"/>
            <a:chExt cx="12454211" cy="763133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149" b="9149"/>
            <a:stretch>
              <a:fillRect/>
            </a:stretch>
          </p:blipFill>
          <p:spPr>
            <a:xfrm>
              <a:off x="0" y="0"/>
              <a:ext cx="12454211" cy="763133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7162178"/>
            <a:ext cx="4061336" cy="2861751"/>
            <a:chOff x="0" y="0"/>
            <a:chExt cx="5415114" cy="381566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024" b="3024"/>
            <a:stretch>
              <a:fillRect/>
            </a:stretch>
          </p:blipFill>
          <p:spPr>
            <a:xfrm>
              <a:off x="0" y="0"/>
              <a:ext cx="5415114" cy="381566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6332" y="193587"/>
            <a:ext cx="17842927" cy="1588654"/>
            <a:chOff x="0" y="0"/>
            <a:chExt cx="4699372" cy="4184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99372" cy="418411"/>
            </a:xfrm>
            <a:custGeom>
              <a:avLst/>
              <a:gdLst/>
              <a:ahLst/>
              <a:cxnLst/>
              <a:rect l="l" t="t" r="r" b="b"/>
              <a:pathLst>
                <a:path w="4699372" h="418411">
                  <a:moveTo>
                    <a:pt x="0" y="0"/>
                  </a:moveTo>
                  <a:lnTo>
                    <a:pt x="4699372" y="0"/>
                  </a:lnTo>
                  <a:lnTo>
                    <a:pt x="4699372" y="418411"/>
                  </a:lnTo>
                  <a:lnTo>
                    <a:pt x="0" y="418411"/>
                  </a:lnTo>
                  <a:close/>
                </a:path>
              </a:pathLst>
            </a:custGeom>
            <a:solidFill>
              <a:srgbClr val="41CFE8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80449" y="1944166"/>
            <a:ext cx="9340658" cy="2370822"/>
            <a:chOff x="0" y="0"/>
            <a:chExt cx="1908385" cy="4843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08385" cy="484382"/>
            </a:xfrm>
            <a:custGeom>
              <a:avLst/>
              <a:gdLst/>
              <a:ahLst/>
              <a:cxnLst/>
              <a:rect l="l" t="t" r="r" b="b"/>
              <a:pathLst>
                <a:path w="1908385" h="484382">
                  <a:moveTo>
                    <a:pt x="0" y="0"/>
                  </a:moveTo>
                  <a:lnTo>
                    <a:pt x="1908385" y="0"/>
                  </a:lnTo>
                  <a:lnTo>
                    <a:pt x="1908385" y="484382"/>
                  </a:lnTo>
                  <a:lnTo>
                    <a:pt x="0" y="4843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69008" y="208888"/>
            <a:ext cx="1482644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 Bold"/>
              </a:rPr>
              <a:t>EDUKACIJA U SLUČAJU POŽARA I POKAZNA VJEŽBA GAŠENJA POŽARA - učenici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82230" y="1915959"/>
            <a:ext cx="8438561" cy="2290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1"/>
              </a:lnSpc>
            </a:pPr>
            <a:r>
              <a:rPr lang="en-US" sz="2193">
                <a:solidFill>
                  <a:srgbClr val="000000"/>
                </a:solidFill>
                <a:latin typeface="Arimo Bold"/>
              </a:rPr>
              <a:t>Izvoditelj: </a:t>
            </a:r>
            <a:r>
              <a:rPr lang="en-US" sz="2193">
                <a:solidFill>
                  <a:srgbClr val="000000"/>
                </a:solidFill>
                <a:latin typeface="Arimo"/>
              </a:rPr>
              <a:t>DVD “Vodice”</a:t>
            </a:r>
          </a:p>
          <a:p>
            <a:pPr algn="ctr">
              <a:lnSpc>
                <a:spcPts val="3071"/>
              </a:lnSpc>
            </a:pPr>
            <a:r>
              <a:rPr lang="en-US" sz="2193">
                <a:solidFill>
                  <a:srgbClr val="000000"/>
                </a:solidFill>
                <a:latin typeface="Arimo Bold"/>
              </a:rPr>
              <a:t>Datum održavanja: </a:t>
            </a:r>
            <a:r>
              <a:rPr lang="en-US" sz="2193">
                <a:solidFill>
                  <a:srgbClr val="000000"/>
                </a:solidFill>
                <a:latin typeface="Arimo"/>
              </a:rPr>
              <a:t>05. travnja 2023. </a:t>
            </a:r>
          </a:p>
          <a:p>
            <a:pPr algn="ctr">
              <a:lnSpc>
                <a:spcPts val="3071"/>
              </a:lnSpc>
            </a:pPr>
            <a:r>
              <a:rPr lang="en-US" sz="2193">
                <a:solidFill>
                  <a:srgbClr val="000000"/>
                </a:solidFill>
                <a:latin typeface="Arimo Bold"/>
              </a:rPr>
              <a:t>Mjesto održavanja:</a:t>
            </a:r>
            <a:r>
              <a:rPr lang="en-US" sz="2193">
                <a:solidFill>
                  <a:srgbClr val="000000"/>
                </a:solidFill>
                <a:latin typeface="Arimo"/>
              </a:rPr>
              <a:t> OŠ “Čista Velika”</a:t>
            </a:r>
          </a:p>
          <a:p>
            <a:pPr algn="ctr">
              <a:lnSpc>
                <a:spcPts val="3071"/>
              </a:lnSpc>
            </a:pPr>
            <a:r>
              <a:rPr lang="en-US" sz="2193">
                <a:solidFill>
                  <a:srgbClr val="000000"/>
                </a:solidFill>
                <a:latin typeface="Arimo Bold"/>
              </a:rPr>
              <a:t>Broj sudionika:</a:t>
            </a:r>
            <a:r>
              <a:rPr lang="en-US" sz="2193">
                <a:solidFill>
                  <a:srgbClr val="000000"/>
                </a:solidFill>
                <a:latin typeface="Arimo"/>
              </a:rPr>
              <a:t> </a:t>
            </a:r>
          </a:p>
          <a:p>
            <a:pPr marL="473642" lvl="1" indent="-236821" algn="ctr">
              <a:lnSpc>
                <a:spcPts val="3071"/>
              </a:lnSpc>
              <a:buFont typeface="Arial"/>
              <a:buChar char="•"/>
            </a:pPr>
            <a:r>
              <a:rPr lang="en-US" sz="2193">
                <a:solidFill>
                  <a:srgbClr val="000000"/>
                </a:solidFill>
                <a:latin typeface="Arimo"/>
              </a:rPr>
              <a:t>55 učenika od 1. do 8. razred (šk. god. 2022./2023.) </a:t>
            </a:r>
          </a:p>
          <a:p>
            <a:pPr marL="473642" lvl="1" indent="-236821" algn="ctr">
              <a:lnSpc>
                <a:spcPts val="3071"/>
              </a:lnSpc>
              <a:buFont typeface="Arial"/>
              <a:buChar char="•"/>
            </a:pPr>
            <a:r>
              <a:rPr lang="en-US" sz="2193">
                <a:solidFill>
                  <a:srgbClr val="000000"/>
                </a:solidFill>
                <a:latin typeface="Arimo"/>
              </a:rPr>
              <a:t>12 djece PO  “Čista Velika” (DV Tamaris, Vodice)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377968" y="1973109"/>
            <a:ext cx="3935587" cy="4930924"/>
            <a:chOff x="0" y="0"/>
            <a:chExt cx="5247449" cy="657456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l="20069" r="20069"/>
            <a:stretch>
              <a:fillRect/>
            </a:stretch>
          </p:blipFill>
          <p:spPr>
            <a:xfrm>
              <a:off x="0" y="0"/>
              <a:ext cx="5247449" cy="657456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3764781" y="1957187"/>
            <a:ext cx="4838825" cy="4930924"/>
            <a:chOff x="0" y="0"/>
            <a:chExt cx="6451766" cy="657456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 l="13200" r="13200"/>
            <a:stretch>
              <a:fillRect/>
            </a:stretch>
          </p:blipFill>
          <p:spPr>
            <a:xfrm>
              <a:off x="0" y="0"/>
              <a:ext cx="6451766" cy="6574565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4242311" y="7162178"/>
            <a:ext cx="4361296" cy="2861751"/>
            <a:chOff x="0" y="0"/>
            <a:chExt cx="5815061" cy="381566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/>
            <a:srcRect t="6255" b="6255"/>
            <a:stretch>
              <a:fillRect/>
            </a:stretch>
          </p:blipFill>
          <p:spPr>
            <a:xfrm>
              <a:off x="0" y="0"/>
              <a:ext cx="5815061" cy="38156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0449" y="4300427"/>
            <a:ext cx="9340658" cy="5723502"/>
            <a:chOff x="0" y="0"/>
            <a:chExt cx="12454211" cy="763133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149" b="9149"/>
            <a:stretch>
              <a:fillRect/>
            </a:stretch>
          </p:blipFill>
          <p:spPr>
            <a:xfrm>
              <a:off x="0" y="0"/>
              <a:ext cx="12454211" cy="763133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7162178"/>
            <a:ext cx="4061336" cy="2861751"/>
            <a:chOff x="0" y="0"/>
            <a:chExt cx="5415114" cy="381566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024" b="3024"/>
            <a:stretch>
              <a:fillRect/>
            </a:stretch>
          </p:blipFill>
          <p:spPr>
            <a:xfrm>
              <a:off x="0" y="0"/>
              <a:ext cx="5415114" cy="381566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6332" y="193587"/>
            <a:ext cx="17842927" cy="1588654"/>
            <a:chOff x="0" y="0"/>
            <a:chExt cx="4699372" cy="4184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99372" cy="418411"/>
            </a:xfrm>
            <a:custGeom>
              <a:avLst/>
              <a:gdLst/>
              <a:ahLst/>
              <a:cxnLst/>
              <a:rect l="l" t="t" r="r" b="b"/>
              <a:pathLst>
                <a:path w="4699372" h="418411">
                  <a:moveTo>
                    <a:pt x="0" y="0"/>
                  </a:moveTo>
                  <a:lnTo>
                    <a:pt x="4699372" y="0"/>
                  </a:lnTo>
                  <a:lnTo>
                    <a:pt x="4699372" y="418411"/>
                  </a:lnTo>
                  <a:lnTo>
                    <a:pt x="0" y="418411"/>
                  </a:lnTo>
                  <a:close/>
                </a:path>
              </a:pathLst>
            </a:custGeom>
            <a:solidFill>
              <a:srgbClr val="F4EC3A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80449" y="1944166"/>
            <a:ext cx="9340658" cy="2370822"/>
            <a:chOff x="0" y="0"/>
            <a:chExt cx="1908385" cy="4843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08385" cy="484382"/>
            </a:xfrm>
            <a:custGeom>
              <a:avLst/>
              <a:gdLst/>
              <a:ahLst/>
              <a:cxnLst/>
              <a:rect l="l" t="t" r="r" b="b"/>
              <a:pathLst>
                <a:path w="1908385" h="484382">
                  <a:moveTo>
                    <a:pt x="0" y="0"/>
                  </a:moveTo>
                  <a:lnTo>
                    <a:pt x="1908385" y="0"/>
                  </a:lnTo>
                  <a:lnTo>
                    <a:pt x="1908385" y="484382"/>
                  </a:lnTo>
                  <a:lnTo>
                    <a:pt x="0" y="4843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69008" y="208888"/>
            <a:ext cx="1482644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 Bold"/>
              </a:rPr>
              <a:t>EDUKACIJA U SLUČAJU POŽARA I POKAZNA VJEŽBA GAŠENJA POŽARA - učenici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82230" y="2059545"/>
            <a:ext cx="8438561" cy="190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1"/>
              </a:lnSpc>
            </a:pPr>
            <a:r>
              <a:rPr lang="en-US" sz="2193">
                <a:solidFill>
                  <a:srgbClr val="000000"/>
                </a:solidFill>
                <a:latin typeface="Arimo Bold"/>
              </a:rPr>
              <a:t>Izvoditelj: </a:t>
            </a:r>
            <a:r>
              <a:rPr lang="en-US" sz="2193">
                <a:solidFill>
                  <a:srgbClr val="000000"/>
                </a:solidFill>
                <a:latin typeface="Arimo"/>
              </a:rPr>
              <a:t>DVD “Tisno”</a:t>
            </a:r>
          </a:p>
          <a:p>
            <a:pPr algn="ctr">
              <a:lnSpc>
                <a:spcPts val="3071"/>
              </a:lnSpc>
            </a:pPr>
            <a:r>
              <a:rPr lang="en-US" sz="2193">
                <a:solidFill>
                  <a:srgbClr val="000000"/>
                </a:solidFill>
                <a:latin typeface="Arimo Bold"/>
              </a:rPr>
              <a:t>Datum održavanja: </a:t>
            </a:r>
            <a:r>
              <a:rPr lang="en-US" sz="2193">
                <a:solidFill>
                  <a:srgbClr val="000000"/>
                </a:solidFill>
                <a:latin typeface="Arimo"/>
              </a:rPr>
              <a:t>28. travnja 2023. </a:t>
            </a:r>
          </a:p>
          <a:p>
            <a:pPr algn="ctr">
              <a:lnSpc>
                <a:spcPts val="3071"/>
              </a:lnSpc>
            </a:pPr>
            <a:r>
              <a:rPr lang="en-US" sz="2193">
                <a:solidFill>
                  <a:srgbClr val="000000"/>
                </a:solidFill>
                <a:latin typeface="Arimo Bold"/>
              </a:rPr>
              <a:t>Mjesto održavanja:</a:t>
            </a:r>
            <a:r>
              <a:rPr lang="en-US" sz="2193">
                <a:solidFill>
                  <a:srgbClr val="000000"/>
                </a:solidFill>
                <a:latin typeface="Arimo"/>
              </a:rPr>
              <a:t> PŠ Jezera</a:t>
            </a:r>
          </a:p>
          <a:p>
            <a:pPr algn="ctr">
              <a:lnSpc>
                <a:spcPts val="3071"/>
              </a:lnSpc>
            </a:pPr>
            <a:r>
              <a:rPr lang="en-US" sz="2193">
                <a:solidFill>
                  <a:srgbClr val="000000"/>
                </a:solidFill>
                <a:latin typeface="Arimo Bold"/>
              </a:rPr>
              <a:t>Broj sudionika: </a:t>
            </a:r>
            <a:r>
              <a:rPr lang="en-US" sz="2193">
                <a:solidFill>
                  <a:srgbClr val="000000"/>
                </a:solidFill>
                <a:latin typeface="Arimo"/>
              </a:rPr>
              <a:t>32 učenika </a:t>
            </a:r>
          </a:p>
          <a:p>
            <a:pPr algn="ctr">
              <a:lnSpc>
                <a:spcPts val="3071"/>
              </a:lnSpc>
            </a:pPr>
            <a:r>
              <a:rPr lang="en-US" sz="2193">
                <a:solidFill>
                  <a:srgbClr val="000000"/>
                </a:solidFill>
                <a:latin typeface="Arimo"/>
              </a:rPr>
              <a:t>od 1. do 4. razred (šk. god. 2022./2023.)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377968" y="1973109"/>
            <a:ext cx="3935587" cy="4930924"/>
            <a:chOff x="0" y="0"/>
            <a:chExt cx="5247449" cy="657456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l="20069" r="20069"/>
            <a:stretch>
              <a:fillRect/>
            </a:stretch>
          </p:blipFill>
          <p:spPr>
            <a:xfrm>
              <a:off x="0" y="0"/>
              <a:ext cx="5247449" cy="657456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3764781" y="1957187"/>
            <a:ext cx="4838825" cy="4930924"/>
            <a:chOff x="0" y="0"/>
            <a:chExt cx="6451766" cy="657456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 l="13200" r="13200"/>
            <a:stretch>
              <a:fillRect/>
            </a:stretch>
          </p:blipFill>
          <p:spPr>
            <a:xfrm>
              <a:off x="0" y="0"/>
              <a:ext cx="6451766" cy="6574565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4242311" y="7162178"/>
            <a:ext cx="4361296" cy="2861751"/>
            <a:chOff x="0" y="0"/>
            <a:chExt cx="5815061" cy="381566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/>
            <a:srcRect t="6255" b="6255"/>
            <a:stretch>
              <a:fillRect/>
            </a:stretch>
          </p:blipFill>
          <p:spPr>
            <a:xfrm>
              <a:off x="0" y="0"/>
              <a:ext cx="5815061" cy="38156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31" y="6407096"/>
            <a:ext cx="8646293" cy="6922696"/>
            <a:chOff x="0" y="0"/>
            <a:chExt cx="11528391" cy="92302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63" r="3163"/>
            <a:stretch>
              <a:fillRect/>
            </a:stretch>
          </p:blipFill>
          <p:spPr>
            <a:xfrm>
              <a:off x="0" y="0"/>
              <a:ext cx="11528391" cy="923026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928384" y="4275616"/>
            <a:ext cx="9359616" cy="8037061"/>
            <a:chOff x="0" y="0"/>
            <a:chExt cx="12479488" cy="1071608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6329" r="6329"/>
            <a:stretch>
              <a:fillRect/>
            </a:stretch>
          </p:blipFill>
          <p:spPr>
            <a:xfrm>
              <a:off x="0" y="0"/>
              <a:ext cx="12479488" cy="1071608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6332" y="193587"/>
            <a:ext cx="18032166" cy="1700266"/>
            <a:chOff x="0" y="0"/>
            <a:chExt cx="4749213" cy="4478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49212" cy="447807"/>
            </a:xfrm>
            <a:custGeom>
              <a:avLst/>
              <a:gdLst/>
              <a:ahLst/>
              <a:cxnLst/>
              <a:rect l="l" t="t" r="r" b="b"/>
              <a:pathLst>
                <a:path w="4749212" h="447807">
                  <a:moveTo>
                    <a:pt x="0" y="0"/>
                  </a:moveTo>
                  <a:lnTo>
                    <a:pt x="4749212" y="0"/>
                  </a:lnTo>
                  <a:lnTo>
                    <a:pt x="4749212" y="447807"/>
                  </a:lnTo>
                  <a:lnTo>
                    <a:pt x="0" y="447807"/>
                  </a:lnTo>
                  <a:close/>
                </a:path>
              </a:pathLst>
            </a:custGeom>
            <a:solidFill>
              <a:srgbClr val="41CFE8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28384" y="2165495"/>
            <a:ext cx="9220114" cy="1919862"/>
            <a:chOff x="0" y="0"/>
            <a:chExt cx="950741" cy="1979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0741" cy="197968"/>
            </a:xfrm>
            <a:custGeom>
              <a:avLst/>
              <a:gdLst/>
              <a:ahLst/>
              <a:cxnLst/>
              <a:rect l="l" t="t" r="r" b="b"/>
              <a:pathLst>
                <a:path w="950741" h="197968">
                  <a:moveTo>
                    <a:pt x="0" y="0"/>
                  </a:moveTo>
                  <a:lnTo>
                    <a:pt x="950741" y="0"/>
                  </a:lnTo>
                  <a:lnTo>
                    <a:pt x="950741" y="197968"/>
                  </a:lnTo>
                  <a:lnTo>
                    <a:pt x="0" y="1979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831" y="2280876"/>
            <a:ext cx="8646293" cy="3989480"/>
            <a:chOff x="0" y="0"/>
            <a:chExt cx="11528391" cy="531930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t="19239" b="19239"/>
            <a:stretch>
              <a:fillRect/>
            </a:stretch>
          </p:blipFill>
          <p:spPr>
            <a:xfrm>
              <a:off x="0" y="0"/>
              <a:ext cx="11528391" cy="5319307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000351" y="249953"/>
            <a:ext cx="14287298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Open Sans Bold"/>
              </a:rPr>
              <a:t>EDUKACIJA PRVE POMOĆI  I POSTUPANJE 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Open Sans Bold"/>
              </a:rPr>
              <a:t>U SLUČAJU KRIZNIH SITUACIJA - odgojno-obrazovni djelatnici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17838" y="2214201"/>
            <a:ext cx="7073701" cy="175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Arimo Bold"/>
              </a:rPr>
              <a:t>Izvoditelj: </a:t>
            </a:r>
            <a:r>
              <a:rPr lang="en-US" sz="2500">
                <a:solidFill>
                  <a:srgbClr val="000000"/>
                </a:solidFill>
                <a:latin typeface="Arimo"/>
              </a:rPr>
              <a:t>GDCK Vodice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Arimo Bold"/>
              </a:rPr>
              <a:t>Datum održavanja: </a:t>
            </a:r>
            <a:r>
              <a:rPr lang="en-US" sz="2500">
                <a:solidFill>
                  <a:srgbClr val="000000"/>
                </a:solidFill>
                <a:latin typeface="Arimo"/>
              </a:rPr>
              <a:t>05. travnja 2023.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Arimo Bold"/>
              </a:rPr>
              <a:t>Mjesto održavanja:</a:t>
            </a:r>
            <a:r>
              <a:rPr lang="en-US" sz="2500">
                <a:solidFill>
                  <a:srgbClr val="000000"/>
                </a:solidFill>
                <a:latin typeface="Arimo"/>
              </a:rPr>
              <a:t> OŠ “Čista Velika”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Arimo Bold"/>
              </a:rPr>
              <a:t>Broj sudionika: </a:t>
            </a:r>
            <a:r>
              <a:rPr lang="en-US" sz="2500">
                <a:solidFill>
                  <a:srgbClr val="000000"/>
                </a:solidFill>
                <a:latin typeface="Arimo"/>
              </a:rPr>
              <a:t>15 sudionika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31" y="6407096"/>
            <a:ext cx="8646293" cy="6922696"/>
            <a:chOff x="0" y="0"/>
            <a:chExt cx="11528391" cy="92302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63" r="3163"/>
            <a:stretch>
              <a:fillRect/>
            </a:stretch>
          </p:blipFill>
          <p:spPr>
            <a:xfrm>
              <a:off x="0" y="0"/>
              <a:ext cx="11528391" cy="923026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928384" y="4275616"/>
            <a:ext cx="9359616" cy="8037061"/>
            <a:chOff x="0" y="0"/>
            <a:chExt cx="12479488" cy="1071608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6329" r="6329"/>
            <a:stretch>
              <a:fillRect/>
            </a:stretch>
          </p:blipFill>
          <p:spPr>
            <a:xfrm>
              <a:off x="0" y="0"/>
              <a:ext cx="12479488" cy="1071608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6332" y="193587"/>
            <a:ext cx="18032166" cy="1700266"/>
            <a:chOff x="0" y="0"/>
            <a:chExt cx="4749213" cy="4478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49212" cy="447807"/>
            </a:xfrm>
            <a:custGeom>
              <a:avLst/>
              <a:gdLst/>
              <a:ahLst/>
              <a:cxnLst/>
              <a:rect l="l" t="t" r="r" b="b"/>
              <a:pathLst>
                <a:path w="4749212" h="447807">
                  <a:moveTo>
                    <a:pt x="0" y="0"/>
                  </a:moveTo>
                  <a:lnTo>
                    <a:pt x="4749212" y="0"/>
                  </a:lnTo>
                  <a:lnTo>
                    <a:pt x="4749212" y="447807"/>
                  </a:lnTo>
                  <a:lnTo>
                    <a:pt x="0" y="447807"/>
                  </a:lnTo>
                  <a:close/>
                </a:path>
              </a:pathLst>
            </a:custGeom>
            <a:solidFill>
              <a:srgbClr val="41CFE8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28384" y="2165495"/>
            <a:ext cx="9220114" cy="1919862"/>
            <a:chOff x="0" y="0"/>
            <a:chExt cx="950741" cy="1979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0741" cy="197968"/>
            </a:xfrm>
            <a:custGeom>
              <a:avLst/>
              <a:gdLst/>
              <a:ahLst/>
              <a:cxnLst/>
              <a:rect l="l" t="t" r="r" b="b"/>
              <a:pathLst>
                <a:path w="950741" h="197968">
                  <a:moveTo>
                    <a:pt x="0" y="0"/>
                  </a:moveTo>
                  <a:lnTo>
                    <a:pt x="950741" y="0"/>
                  </a:lnTo>
                  <a:lnTo>
                    <a:pt x="950741" y="197968"/>
                  </a:lnTo>
                  <a:lnTo>
                    <a:pt x="0" y="1979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831" y="2280876"/>
            <a:ext cx="8646293" cy="3989480"/>
            <a:chOff x="0" y="0"/>
            <a:chExt cx="11528391" cy="531930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t="19239" b="19239"/>
            <a:stretch>
              <a:fillRect/>
            </a:stretch>
          </p:blipFill>
          <p:spPr>
            <a:xfrm>
              <a:off x="0" y="0"/>
              <a:ext cx="11528391" cy="5319307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000351" y="249953"/>
            <a:ext cx="14287298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Open Sans Bold"/>
              </a:rPr>
              <a:t>EDUKACIJA O NAČINU POSTUPANJA U SLUČAJU POŽARA ILI POTRESA - odgojno-obrazovni djelatnici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17838" y="2214201"/>
            <a:ext cx="7073701" cy="175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Arimo Bold"/>
              </a:rPr>
              <a:t>Izvoditelj: </a:t>
            </a:r>
            <a:r>
              <a:rPr lang="en-US" sz="2500">
                <a:solidFill>
                  <a:srgbClr val="000000"/>
                </a:solidFill>
                <a:latin typeface="Arimo"/>
              </a:rPr>
              <a:t>DVD “Vodice”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Arimo Bold"/>
              </a:rPr>
              <a:t>Datum održavanja: </a:t>
            </a:r>
            <a:r>
              <a:rPr lang="en-US" sz="2500">
                <a:solidFill>
                  <a:srgbClr val="000000"/>
                </a:solidFill>
                <a:latin typeface="Arimo"/>
              </a:rPr>
              <a:t>05. travnja 2023.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Arimo Bold"/>
              </a:rPr>
              <a:t>Mjesto održavanja:</a:t>
            </a:r>
            <a:r>
              <a:rPr lang="en-US" sz="2500">
                <a:solidFill>
                  <a:srgbClr val="000000"/>
                </a:solidFill>
                <a:latin typeface="Arimo"/>
              </a:rPr>
              <a:t> OŠ “Čista Velika”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Arimo Bold"/>
              </a:rPr>
              <a:t>Broj sudionika: </a:t>
            </a:r>
            <a:r>
              <a:rPr lang="en-US" sz="2500">
                <a:solidFill>
                  <a:srgbClr val="000000"/>
                </a:solidFill>
                <a:latin typeface="Arimo"/>
              </a:rPr>
              <a:t>15 sudionika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686966" y="3329830"/>
            <a:ext cx="9610044" cy="2646990"/>
            <a:chOff x="0" y="0"/>
            <a:chExt cx="3682024" cy="10141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2024" cy="1014176"/>
            </a:xfrm>
            <a:custGeom>
              <a:avLst/>
              <a:gdLst/>
              <a:ahLst/>
              <a:cxnLst/>
              <a:rect l="l" t="t" r="r" b="b"/>
              <a:pathLst>
                <a:path w="3682024" h="1014176">
                  <a:moveTo>
                    <a:pt x="0" y="0"/>
                  </a:moveTo>
                  <a:lnTo>
                    <a:pt x="3682024" y="0"/>
                  </a:lnTo>
                  <a:lnTo>
                    <a:pt x="3682024" y="1014176"/>
                  </a:lnTo>
                  <a:lnTo>
                    <a:pt x="0" y="101417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6966" y="6375725"/>
            <a:ext cx="9610044" cy="2957759"/>
            <a:chOff x="0" y="0"/>
            <a:chExt cx="3682024" cy="11332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133246"/>
            </a:xfrm>
            <a:custGeom>
              <a:avLst/>
              <a:gdLst/>
              <a:ahLst/>
              <a:cxnLst/>
              <a:rect l="l" t="t" r="r" b="b"/>
              <a:pathLst>
                <a:path w="3682024" h="1133246">
                  <a:moveTo>
                    <a:pt x="0" y="0"/>
                  </a:moveTo>
                  <a:lnTo>
                    <a:pt x="3682024" y="0"/>
                  </a:lnTo>
                  <a:lnTo>
                    <a:pt x="3682024" y="1133246"/>
                  </a:lnTo>
                  <a:lnTo>
                    <a:pt x="0" y="113324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874296" y="865804"/>
            <a:ext cx="7922732" cy="8392496"/>
          </a:xfrm>
          <a:custGeom>
            <a:avLst/>
            <a:gdLst/>
            <a:ahLst/>
            <a:cxnLst/>
            <a:rect l="l" t="t" r="r" b="b"/>
            <a:pathLst>
              <a:path w="7922732" h="8392496">
                <a:moveTo>
                  <a:pt x="0" y="0"/>
                </a:moveTo>
                <a:lnTo>
                  <a:pt x="7922731" y="0"/>
                </a:lnTo>
                <a:lnTo>
                  <a:pt x="7922731" y="8392496"/>
                </a:lnTo>
                <a:lnTo>
                  <a:pt x="0" y="8392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73" r="-2806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Freeform 13"/>
          <p:cNvSpPr/>
          <p:nvPr/>
        </p:nvSpPr>
        <p:spPr>
          <a:xfrm>
            <a:off x="975356" y="7051844"/>
            <a:ext cx="1156649" cy="1173721"/>
          </a:xfrm>
          <a:custGeom>
            <a:avLst/>
            <a:gdLst/>
            <a:ahLst/>
            <a:cxnLst/>
            <a:rect l="l" t="t" r="r" b="b"/>
            <a:pathLst>
              <a:path w="1156649" h="1173721">
                <a:moveTo>
                  <a:pt x="0" y="0"/>
                </a:moveTo>
                <a:lnTo>
                  <a:pt x="1156649" y="0"/>
                </a:lnTo>
                <a:lnTo>
                  <a:pt x="1156649" y="1173721"/>
                </a:lnTo>
                <a:lnTo>
                  <a:pt x="0" y="1173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866718" y="3677643"/>
            <a:ext cx="1159455" cy="1178744"/>
          </a:xfrm>
          <a:custGeom>
            <a:avLst/>
            <a:gdLst/>
            <a:ahLst/>
            <a:cxnLst/>
            <a:rect l="l" t="t" r="r" b="b"/>
            <a:pathLst>
              <a:path w="1159455" h="1178744">
                <a:moveTo>
                  <a:pt x="0" y="0"/>
                </a:moveTo>
                <a:lnTo>
                  <a:pt x="1159455" y="0"/>
                </a:lnTo>
                <a:lnTo>
                  <a:pt x="1159455" y="1178743"/>
                </a:lnTo>
                <a:lnTo>
                  <a:pt x="0" y="1178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TextBox 15"/>
          <p:cNvSpPr txBox="1"/>
          <p:nvPr/>
        </p:nvSpPr>
        <p:spPr>
          <a:xfrm>
            <a:off x="846260" y="523765"/>
            <a:ext cx="8297740" cy="2053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0"/>
              </a:lnSpc>
            </a:pPr>
            <a:r>
              <a:rPr lang="en-US" sz="6000" spc="588">
                <a:solidFill>
                  <a:srgbClr val="17658B"/>
                </a:solidFill>
                <a:latin typeface="Oswald Bold"/>
              </a:rPr>
              <a:t>OPĆI PODACI O PROJEKTU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53674" y="3558269"/>
            <a:ext cx="7132181" cy="266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0"/>
              </a:lnSpc>
            </a:pPr>
            <a:r>
              <a:rPr lang="en-US" sz="2210" spc="216">
                <a:solidFill>
                  <a:srgbClr val="231F20"/>
                </a:solidFill>
                <a:latin typeface="DM Sans Bold"/>
              </a:rPr>
              <a:t>KORISNIK: </a:t>
            </a:r>
          </a:p>
          <a:p>
            <a:pPr>
              <a:lnSpc>
                <a:spcPts val="3050"/>
              </a:lnSpc>
            </a:pPr>
            <a:r>
              <a:rPr lang="en-US" sz="2210" spc="216">
                <a:solidFill>
                  <a:srgbClr val="231F20"/>
                </a:solidFill>
                <a:latin typeface="DM Sans"/>
              </a:rPr>
              <a:t>Lokalna akcijska grupa “More 249”</a:t>
            </a:r>
          </a:p>
          <a:p>
            <a:pPr>
              <a:lnSpc>
                <a:spcPts val="3050"/>
              </a:lnSpc>
            </a:pPr>
            <a:r>
              <a:rPr lang="en-US" sz="2210" spc="216">
                <a:solidFill>
                  <a:srgbClr val="231F20"/>
                </a:solidFill>
                <a:latin typeface="DM Sans Bold"/>
              </a:rPr>
              <a:t>PARTNERI: </a:t>
            </a:r>
          </a:p>
          <a:p>
            <a:pPr marL="477229" lvl="1" indent="-238614">
              <a:lnSpc>
                <a:spcPts val="3050"/>
              </a:lnSpc>
              <a:buFont typeface="Arial"/>
              <a:buChar char="•"/>
            </a:pPr>
            <a:r>
              <a:rPr lang="en-US" sz="2210" spc="216">
                <a:solidFill>
                  <a:srgbClr val="231F20"/>
                </a:solidFill>
                <a:latin typeface="DM Sans"/>
              </a:rPr>
              <a:t> Prijatelji Europe Općina Tisno</a:t>
            </a:r>
          </a:p>
          <a:p>
            <a:pPr marL="477229" lvl="1" indent="-238614">
              <a:lnSpc>
                <a:spcPts val="3050"/>
              </a:lnSpc>
              <a:buFont typeface="Arial"/>
              <a:buChar char="•"/>
            </a:pPr>
            <a:r>
              <a:rPr lang="en-US" sz="2210" spc="216">
                <a:solidFill>
                  <a:srgbClr val="231F20"/>
                </a:solidFill>
                <a:latin typeface="DM Sans"/>
              </a:rPr>
              <a:t> Hrvatski Crveni križ GDCK Vodice</a:t>
            </a:r>
          </a:p>
          <a:p>
            <a:pPr marL="477229" lvl="1" indent="-238614">
              <a:lnSpc>
                <a:spcPts val="3050"/>
              </a:lnSpc>
              <a:buFont typeface="Arial"/>
              <a:buChar char="•"/>
            </a:pPr>
            <a:r>
              <a:rPr lang="en-US" sz="2210" spc="216">
                <a:solidFill>
                  <a:srgbClr val="231F20"/>
                </a:solidFill>
                <a:latin typeface="DM Sans"/>
              </a:rPr>
              <a:t> Dobrovoljno vatrogasno društvo "Vodice”</a:t>
            </a:r>
          </a:p>
          <a:p>
            <a:pPr marL="0" lvl="0" indent="0" algn="l">
              <a:lnSpc>
                <a:spcPts val="3050"/>
              </a:lnSpc>
              <a:spcBef>
                <a:spcPct val="0"/>
              </a:spcBef>
            </a:pPr>
            <a:endParaRPr lang="en-US" sz="2210" spc="216">
              <a:solidFill>
                <a:srgbClr val="231F20"/>
              </a:solidFill>
              <a:latin typeface="DM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453674" y="6507608"/>
            <a:ext cx="7843336" cy="342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DM Sans Bold"/>
              </a:rPr>
              <a:t>UKUPNA VRIJEDNOST PROJEKTA: </a:t>
            </a:r>
          </a:p>
          <a:p>
            <a:pPr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DM Sans"/>
              </a:rPr>
              <a:t>51.610,81 €, odnosno 388.861,62 HRK</a:t>
            </a:r>
          </a:p>
          <a:p>
            <a:pPr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DM Sans"/>
              </a:rPr>
              <a:t>(85% ESF - 330.532,38 HRK, 15% DP)</a:t>
            </a:r>
          </a:p>
          <a:p>
            <a:pPr>
              <a:lnSpc>
                <a:spcPts val="2760"/>
              </a:lnSpc>
            </a:pPr>
            <a:endParaRPr lang="en-US" sz="2000" spc="196">
              <a:solidFill>
                <a:srgbClr val="231F20"/>
              </a:solidFill>
              <a:latin typeface="DM Sans"/>
            </a:endParaRPr>
          </a:p>
          <a:p>
            <a:pPr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DM Sans Bold"/>
              </a:rPr>
              <a:t>TRAJANJE PROJEKTA:</a:t>
            </a:r>
          </a:p>
          <a:p>
            <a:pPr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DM Sans"/>
              </a:rPr>
              <a:t>27. srpnja 2022. - 27. rujna 2023.</a:t>
            </a:r>
          </a:p>
          <a:p>
            <a:pPr>
              <a:lnSpc>
                <a:spcPts val="2760"/>
              </a:lnSpc>
            </a:pPr>
            <a:endParaRPr lang="en-US" sz="2000" spc="196">
              <a:solidFill>
                <a:srgbClr val="231F20"/>
              </a:solidFill>
              <a:latin typeface="DM Sans"/>
            </a:endParaRPr>
          </a:p>
          <a:p>
            <a:pPr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DM Sans Bold"/>
              </a:rPr>
              <a:t>PT1:</a:t>
            </a:r>
            <a:r>
              <a:rPr lang="en-US" sz="2000" spc="196">
                <a:solidFill>
                  <a:srgbClr val="231F20"/>
                </a:solidFill>
                <a:latin typeface="DM Sans"/>
              </a:rPr>
              <a:t> Ured za udruge Vlade RH</a:t>
            </a:r>
          </a:p>
          <a:p>
            <a:pPr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DM Sans Bold"/>
              </a:rPr>
              <a:t>PT2:</a:t>
            </a:r>
            <a:r>
              <a:rPr lang="en-US" sz="2000" spc="196">
                <a:solidFill>
                  <a:srgbClr val="231F20"/>
                </a:solidFill>
                <a:latin typeface="DM Sans"/>
              </a:rPr>
              <a:t> Nacionalna zaklada za razvoj civilnoga društva</a:t>
            </a: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endParaRPr lang="en-US" sz="2000" spc="196">
              <a:solidFill>
                <a:srgbClr val="231F20"/>
              </a:solidFill>
              <a:latin typeface="DM San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1319691" y="8424991"/>
            <a:ext cx="5746742" cy="5896844"/>
          </a:xfrm>
          <a:custGeom>
            <a:avLst/>
            <a:gdLst/>
            <a:ahLst/>
            <a:cxnLst/>
            <a:rect l="l" t="t" r="r" b="b"/>
            <a:pathLst>
              <a:path w="5746742" h="5896844">
                <a:moveTo>
                  <a:pt x="0" y="0"/>
                </a:moveTo>
                <a:lnTo>
                  <a:pt x="5746743" y="0"/>
                </a:lnTo>
                <a:lnTo>
                  <a:pt x="5746743" y="5896844"/>
                </a:lnTo>
                <a:lnTo>
                  <a:pt x="0" y="5896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0449" y="5652598"/>
            <a:ext cx="9178809" cy="4371331"/>
            <a:chOff x="0" y="0"/>
            <a:chExt cx="12238412" cy="582844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232" b="18232"/>
            <a:stretch>
              <a:fillRect/>
            </a:stretch>
          </p:blipFill>
          <p:spPr>
            <a:xfrm>
              <a:off x="0" y="0"/>
              <a:ext cx="12238412" cy="582844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7162178"/>
            <a:ext cx="4061336" cy="2861751"/>
            <a:chOff x="0" y="0"/>
            <a:chExt cx="5415114" cy="381566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998" b="2998"/>
            <a:stretch>
              <a:fillRect/>
            </a:stretch>
          </p:blipFill>
          <p:spPr>
            <a:xfrm>
              <a:off x="0" y="0"/>
              <a:ext cx="5415114" cy="381566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6332" y="193587"/>
            <a:ext cx="17842927" cy="1079557"/>
            <a:chOff x="0" y="0"/>
            <a:chExt cx="4699372" cy="2843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99372" cy="284328"/>
            </a:xfrm>
            <a:custGeom>
              <a:avLst/>
              <a:gdLst/>
              <a:ahLst/>
              <a:cxnLst/>
              <a:rect l="l" t="t" r="r" b="b"/>
              <a:pathLst>
                <a:path w="4699372" h="284328">
                  <a:moveTo>
                    <a:pt x="0" y="0"/>
                  </a:moveTo>
                  <a:lnTo>
                    <a:pt x="4699372" y="0"/>
                  </a:lnTo>
                  <a:lnTo>
                    <a:pt x="4699372" y="284328"/>
                  </a:lnTo>
                  <a:lnTo>
                    <a:pt x="0" y="284328"/>
                  </a:lnTo>
                  <a:close/>
                </a:path>
              </a:pathLst>
            </a:custGeom>
            <a:solidFill>
              <a:srgbClr val="67BD4B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32948" y="396875"/>
            <a:ext cx="16041708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 Bold"/>
              </a:rPr>
              <a:t>STUDIJSKO PUTOVANJE - RECIKLIRANO IMANJE - ZMAG - 2. lipnja 2023.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77968" y="1513279"/>
            <a:ext cx="3196574" cy="5390754"/>
            <a:chOff x="0" y="0"/>
            <a:chExt cx="4262099" cy="718767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t="12055" b="12055"/>
            <a:stretch>
              <a:fillRect/>
            </a:stretch>
          </p:blipFill>
          <p:spPr>
            <a:xfrm>
              <a:off x="0" y="0"/>
              <a:ext cx="4262099" cy="718767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2965377" y="1513279"/>
            <a:ext cx="3015927" cy="5390754"/>
            <a:chOff x="0" y="0"/>
            <a:chExt cx="4021236" cy="718767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 l="29031" r="29031"/>
            <a:stretch>
              <a:fillRect/>
            </a:stretch>
          </p:blipFill>
          <p:spPr>
            <a:xfrm>
              <a:off x="0" y="0"/>
              <a:ext cx="4021236" cy="7187672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4242311" y="7162178"/>
            <a:ext cx="4361296" cy="2861751"/>
            <a:chOff x="0" y="0"/>
            <a:chExt cx="5815061" cy="381566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t="6255" b="6255"/>
            <a:stretch>
              <a:fillRect/>
            </a:stretch>
          </p:blipFill>
          <p:spPr>
            <a:xfrm>
              <a:off x="0" y="0"/>
              <a:ext cx="5815061" cy="3815668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8780449" y="1513279"/>
            <a:ext cx="9178809" cy="3977191"/>
            <a:chOff x="0" y="0"/>
            <a:chExt cx="12238412" cy="5302921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 t="1855" b="1855"/>
            <a:stretch>
              <a:fillRect/>
            </a:stretch>
          </p:blipFill>
          <p:spPr>
            <a:xfrm>
              <a:off x="0" y="0"/>
              <a:ext cx="12238412" cy="5302921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6128073" y="1522284"/>
            <a:ext cx="2475533" cy="5390754"/>
            <a:chOff x="0" y="0"/>
            <a:chExt cx="3300711" cy="7187672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/>
            <a:srcRect l="19755" r="45802"/>
            <a:stretch>
              <a:fillRect/>
            </a:stretch>
          </p:blipFill>
          <p:spPr>
            <a:xfrm>
              <a:off x="0" y="0"/>
              <a:ext cx="3300711" cy="71876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0449" y="4300427"/>
            <a:ext cx="9340658" cy="5723502"/>
            <a:chOff x="0" y="0"/>
            <a:chExt cx="12454211" cy="763133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149" b="9149"/>
            <a:stretch>
              <a:fillRect/>
            </a:stretch>
          </p:blipFill>
          <p:spPr>
            <a:xfrm>
              <a:off x="0" y="0"/>
              <a:ext cx="12454211" cy="763133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7162178"/>
            <a:ext cx="4061336" cy="2861751"/>
            <a:chOff x="0" y="0"/>
            <a:chExt cx="5415114" cy="381566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024" b="3024"/>
            <a:stretch>
              <a:fillRect/>
            </a:stretch>
          </p:blipFill>
          <p:spPr>
            <a:xfrm>
              <a:off x="0" y="0"/>
              <a:ext cx="5415114" cy="381566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6332" y="193587"/>
            <a:ext cx="17842927" cy="1079557"/>
            <a:chOff x="0" y="0"/>
            <a:chExt cx="4699372" cy="2843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99372" cy="284328"/>
            </a:xfrm>
            <a:custGeom>
              <a:avLst/>
              <a:gdLst/>
              <a:ahLst/>
              <a:cxnLst/>
              <a:rect l="l" t="t" r="r" b="b"/>
              <a:pathLst>
                <a:path w="4699372" h="284328">
                  <a:moveTo>
                    <a:pt x="0" y="0"/>
                  </a:moveTo>
                  <a:lnTo>
                    <a:pt x="4699372" y="0"/>
                  </a:lnTo>
                  <a:lnTo>
                    <a:pt x="4699372" y="284328"/>
                  </a:lnTo>
                  <a:lnTo>
                    <a:pt x="0" y="284328"/>
                  </a:lnTo>
                  <a:close/>
                </a:path>
              </a:pathLst>
            </a:custGeom>
            <a:solidFill>
              <a:srgbClr val="D98AED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80449" y="2124814"/>
            <a:ext cx="9178809" cy="2175613"/>
            <a:chOff x="0" y="0"/>
            <a:chExt cx="1875318" cy="4444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75318" cy="444498"/>
            </a:xfrm>
            <a:custGeom>
              <a:avLst/>
              <a:gdLst/>
              <a:ahLst/>
              <a:cxnLst/>
              <a:rect l="l" t="t" r="r" b="b"/>
              <a:pathLst>
                <a:path w="1875318" h="444498">
                  <a:moveTo>
                    <a:pt x="0" y="0"/>
                  </a:moveTo>
                  <a:lnTo>
                    <a:pt x="1875318" y="0"/>
                  </a:lnTo>
                  <a:lnTo>
                    <a:pt x="1875318" y="444498"/>
                  </a:lnTo>
                  <a:lnTo>
                    <a:pt x="0" y="4444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64781" y="349250"/>
            <a:ext cx="1111495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 Bold"/>
              </a:rPr>
              <a:t>IZRAĐENA DRUŠTVENA IGRA - 30 komada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37795" y="2226290"/>
            <a:ext cx="8816278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mo"/>
              </a:rPr>
              <a:t>angažirana dva stručnjaka za osmišljavanje društvene igre; vanjska usluga za dizajn i izradu društvene igre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mo"/>
              </a:rPr>
              <a:t>testiranje društvene igre: 16. svibnja 2023. u DV Spužvica, Tisno 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mo"/>
              </a:rPr>
              <a:t>      (14 djece sudjelovalo)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mo"/>
              </a:rPr>
              <a:t>konačna verzija igre tiskana u 30 komada - podjela u 12 o-o ustanova te partnerima i dvjema knjižnicama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377968" y="1973109"/>
            <a:ext cx="3935587" cy="4930924"/>
            <a:chOff x="0" y="0"/>
            <a:chExt cx="5247449" cy="657456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l="20086" r="20086"/>
            <a:stretch>
              <a:fillRect/>
            </a:stretch>
          </p:blipFill>
          <p:spPr>
            <a:xfrm>
              <a:off x="0" y="0"/>
              <a:ext cx="5247449" cy="657456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3764781" y="1957187"/>
            <a:ext cx="4838825" cy="4930924"/>
            <a:chOff x="0" y="0"/>
            <a:chExt cx="6451766" cy="657456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 l="13220" r="13220"/>
            <a:stretch>
              <a:fillRect/>
            </a:stretch>
          </p:blipFill>
          <p:spPr>
            <a:xfrm>
              <a:off x="0" y="0"/>
              <a:ext cx="6451766" cy="6574565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4242311" y="7162178"/>
            <a:ext cx="4361296" cy="2861751"/>
            <a:chOff x="0" y="0"/>
            <a:chExt cx="5815061" cy="381566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/>
            <a:srcRect t="25393" b="25393"/>
            <a:stretch>
              <a:fillRect/>
            </a:stretch>
          </p:blipFill>
          <p:spPr>
            <a:xfrm>
              <a:off x="0" y="0"/>
              <a:ext cx="5815061" cy="38156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54506" flipH="1" flipV="1">
            <a:off x="-5356616" y="5031763"/>
            <a:ext cx="17526698" cy="9727318"/>
          </a:xfrm>
          <a:custGeom>
            <a:avLst/>
            <a:gdLst/>
            <a:ahLst/>
            <a:cxnLst/>
            <a:rect l="l" t="t" r="r" b="b"/>
            <a:pathLst>
              <a:path w="17526698" h="9727318">
                <a:moveTo>
                  <a:pt x="17526698" y="9727318"/>
                </a:moveTo>
                <a:lnTo>
                  <a:pt x="0" y="9727318"/>
                </a:lnTo>
                <a:lnTo>
                  <a:pt x="0" y="0"/>
                </a:lnTo>
                <a:lnTo>
                  <a:pt x="17526698" y="0"/>
                </a:lnTo>
                <a:lnTo>
                  <a:pt x="17526698" y="972731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89000">
            <a:off x="4404488" y="4464315"/>
            <a:ext cx="5110075" cy="5951385"/>
            <a:chOff x="0" y="0"/>
            <a:chExt cx="13561060" cy="15793720"/>
          </a:xfrm>
        </p:grpSpPr>
        <p:sp>
          <p:nvSpPr>
            <p:cNvPr id="4" name="Freeform 4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4"/>
              <a:stretch>
                <a:fillRect l="-31355" r="-3135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42117">
            <a:off x="-528858" y="4812447"/>
            <a:ext cx="5305927" cy="6179482"/>
            <a:chOff x="0" y="0"/>
            <a:chExt cx="13561060" cy="15793720"/>
          </a:xfrm>
        </p:grpSpPr>
        <p:sp>
          <p:nvSpPr>
            <p:cNvPr id="7" name="Freeform 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6"/>
              <a:stretch>
                <a:fillRect l="-31355" r="-3135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165672">
            <a:off x="24862" y="-1225144"/>
            <a:ext cx="5617176" cy="6541974"/>
            <a:chOff x="0" y="0"/>
            <a:chExt cx="13561060" cy="15793720"/>
          </a:xfrm>
        </p:grpSpPr>
        <p:sp>
          <p:nvSpPr>
            <p:cNvPr id="10" name="Freeform 10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7"/>
              <a:stretch>
                <a:fillRect l="-31355" r="-3135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498758" y="5998101"/>
            <a:ext cx="6102678" cy="33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8098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s ciljem senzibiliziranja članova zajednice za uključivanjem u rad udruga i građanskih inicijativa</a:t>
            </a:r>
          </a:p>
          <a:p>
            <a:pPr marL="268098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u svrhu promocije projekta i jačanja svijesti o važnosti volonterizma izrađeni su letci koji su podijeljeni građanima</a:t>
            </a:r>
          </a:p>
          <a:p>
            <a:pPr marL="268098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ispunjena Prijava u evidenciju volontera u slučaju kriznih situacija.</a:t>
            </a:r>
          </a:p>
          <a:p>
            <a:pPr algn="just">
              <a:lnSpc>
                <a:spcPts val="2036"/>
              </a:lnSpc>
            </a:pPr>
            <a:endParaRPr lang="en-US" sz="1241" spc="121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2036"/>
              </a:lnSpc>
            </a:pPr>
            <a:r>
              <a:rPr lang="en-US" sz="1241" spc="121">
                <a:solidFill>
                  <a:srgbClr val="000000"/>
                </a:solidFill>
                <a:latin typeface="Arimo Bold"/>
              </a:rPr>
              <a:t>Volontiranje je/omogućava:</a:t>
            </a:r>
          </a:p>
          <a:p>
            <a:pPr marL="268098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dobrovoljno ulaganje osobnog vremena, truda, znanja i vještina</a:t>
            </a:r>
          </a:p>
          <a:p>
            <a:pPr marL="268098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dovodi do osobnog razvoja i aktivnog uključivanja osoba u društvena zbivanja</a:t>
            </a:r>
          </a:p>
          <a:p>
            <a:pPr marL="268098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omogućava stjecanje novih znanja, vještina i kompetencija</a:t>
            </a:r>
          </a:p>
          <a:p>
            <a:pPr marL="268098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omogućava razvoj samopouzdanja i empatije</a:t>
            </a:r>
          </a:p>
          <a:p>
            <a:pPr marL="268098" lvl="1" indent="-134049" algn="just">
              <a:lnSpc>
                <a:spcPts val="2036"/>
              </a:lnSpc>
              <a:buFont typeface="Arial"/>
              <a:buChar char="•"/>
            </a:pPr>
            <a:r>
              <a:rPr lang="en-US" sz="1241" spc="121">
                <a:solidFill>
                  <a:srgbClr val="000000"/>
                </a:solidFill>
                <a:latin typeface="Arimo"/>
              </a:rPr>
              <a:t>pruža prednost pri zapošljavanju.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842515" y="2552288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2"/>
                </a:lnTo>
                <a:lnTo>
                  <a:pt x="0" y="379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TextBox 14"/>
          <p:cNvSpPr txBox="1"/>
          <p:nvPr/>
        </p:nvSpPr>
        <p:spPr>
          <a:xfrm>
            <a:off x="11378258" y="4029797"/>
            <a:ext cx="6690878" cy="108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Rezultati podaktivnosti: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održana dva informiranja putem info štanda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izrađeno 500 komada letaka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827136" y="3112935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2" y="0"/>
                </a:lnTo>
                <a:lnTo>
                  <a:pt x="379672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>
            <a:off x="10826929" y="4029528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Freeform 17"/>
          <p:cNvSpPr/>
          <p:nvPr/>
        </p:nvSpPr>
        <p:spPr>
          <a:xfrm rot="6138163">
            <a:off x="10170341" y="5321621"/>
            <a:ext cx="2072522" cy="714220"/>
          </a:xfrm>
          <a:custGeom>
            <a:avLst/>
            <a:gdLst/>
            <a:ahLst/>
            <a:cxnLst/>
            <a:rect l="l" t="t" r="r" b="b"/>
            <a:pathLst>
              <a:path w="2072522" h="714220">
                <a:moveTo>
                  <a:pt x="0" y="0"/>
                </a:moveTo>
                <a:lnTo>
                  <a:pt x="2072522" y="0"/>
                </a:lnTo>
                <a:lnTo>
                  <a:pt x="2072522" y="714220"/>
                </a:lnTo>
                <a:lnTo>
                  <a:pt x="0" y="714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81921">
            <a:off x="4518976" y="-1169916"/>
            <a:ext cx="5110075" cy="5951385"/>
            <a:chOff x="0" y="0"/>
            <a:chExt cx="13561060" cy="15793720"/>
          </a:xfrm>
        </p:grpSpPr>
        <p:sp>
          <p:nvSpPr>
            <p:cNvPr id="19" name="Freeform 19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12"/>
              <a:stretch>
                <a:fillRect l="-101434" r="-6928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827136" y="310130"/>
            <a:ext cx="7242001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7658B"/>
                </a:solidFill>
                <a:latin typeface="Bebas Neue Bold"/>
              </a:rPr>
              <a:t>Informiranje o volontiranju putem info štanda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378465" y="1988693"/>
            <a:ext cx="6690672" cy="174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endParaRPr/>
          </a:p>
          <a:p>
            <a:pPr>
              <a:lnSpc>
                <a:spcPts val="1296"/>
              </a:lnSpc>
            </a:pPr>
            <a:endParaRPr/>
          </a:p>
          <a:p>
            <a:pPr>
              <a:lnSpc>
                <a:spcPts val="2520"/>
              </a:lnSpc>
            </a:pPr>
            <a:r>
              <a:rPr lang="en-US" sz="1800">
                <a:solidFill>
                  <a:srgbClr val="17658B"/>
                </a:solidFill>
                <a:latin typeface="Arimo Bold"/>
              </a:rPr>
              <a:t>Prvo informiranje: </a:t>
            </a:r>
            <a:r>
              <a:rPr lang="en-US" sz="1800">
                <a:solidFill>
                  <a:srgbClr val="000000"/>
                </a:solidFill>
                <a:latin typeface="Arimo"/>
              </a:rPr>
              <a:t>Vodice, 05.12.2023.</a:t>
            </a:r>
          </a:p>
          <a:p>
            <a:pPr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>
                <a:solidFill>
                  <a:srgbClr val="17658B"/>
                </a:solidFill>
                <a:latin typeface="Arimo Bold"/>
              </a:rPr>
              <a:t>Drugo informiranje:</a:t>
            </a:r>
            <a:r>
              <a:rPr lang="en-US" sz="1800">
                <a:solidFill>
                  <a:srgbClr val="000000"/>
                </a:solidFill>
                <a:latin typeface="Arimo"/>
              </a:rPr>
              <a:t> Jezera, 23.12.2023.</a:t>
            </a:r>
          </a:p>
          <a:p>
            <a:pPr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66971">
            <a:off x="4743572" y="-875324"/>
            <a:ext cx="5617176" cy="6541974"/>
            <a:chOff x="0" y="0"/>
            <a:chExt cx="13561060" cy="15793720"/>
          </a:xfrm>
        </p:grpSpPr>
        <p:sp>
          <p:nvSpPr>
            <p:cNvPr id="3" name="Freeform 3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2"/>
              <a:stretch>
                <a:fillRect l="-40142" r="-130573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3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5" name="Freeform 5"/>
          <p:cNvSpPr/>
          <p:nvPr/>
        </p:nvSpPr>
        <p:spPr>
          <a:xfrm rot="-8854506" flipH="1" flipV="1">
            <a:off x="-5304433" y="4852291"/>
            <a:ext cx="18263326" cy="10136146"/>
          </a:xfrm>
          <a:custGeom>
            <a:avLst/>
            <a:gdLst/>
            <a:ahLst/>
            <a:cxnLst/>
            <a:rect l="l" t="t" r="r" b="b"/>
            <a:pathLst>
              <a:path w="18263326" h="10136146">
                <a:moveTo>
                  <a:pt x="18263326" y="10136146"/>
                </a:moveTo>
                <a:lnTo>
                  <a:pt x="0" y="10136146"/>
                </a:lnTo>
                <a:lnTo>
                  <a:pt x="0" y="0"/>
                </a:lnTo>
                <a:lnTo>
                  <a:pt x="18263326" y="0"/>
                </a:lnTo>
                <a:lnTo>
                  <a:pt x="18263326" y="1013614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10740069" y="1426104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0740069" y="2205827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TextBox 8"/>
          <p:cNvSpPr txBox="1"/>
          <p:nvPr/>
        </p:nvSpPr>
        <p:spPr>
          <a:xfrm>
            <a:off x="11291399" y="3781796"/>
            <a:ext cx="6690878" cy="206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Rezultati podaktivnosti: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angažiran vanjski stručnjak 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održana edukacija o volonterima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ukupno trajanje edukacije kroz dva dana: 16 sati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sudjelovalo 12 osoba prvi i drugi dan edukacije </a:t>
            </a:r>
          </a:p>
          <a:p>
            <a:pPr algn="just">
              <a:lnSpc>
                <a:spcPts val="1968"/>
              </a:lnSpc>
            </a:pPr>
            <a:r>
              <a:rPr lang="en-US" sz="1200" spc="117">
                <a:solidFill>
                  <a:srgbClr val="000000"/>
                </a:solidFill>
                <a:latin typeface="Arimo"/>
              </a:rPr>
              <a:t>           </a:t>
            </a:r>
            <a:r>
              <a:rPr lang="en-US" sz="1200" spc="117">
                <a:solidFill>
                  <a:srgbClr val="000000"/>
                </a:solidFill>
                <a:latin typeface="Arimo Italics"/>
              </a:rPr>
              <a:t> *16 različitih osoba </a:t>
            </a:r>
          </a:p>
        </p:txBody>
      </p:sp>
      <p:sp>
        <p:nvSpPr>
          <p:cNvPr id="9" name="Freeform 9"/>
          <p:cNvSpPr/>
          <p:nvPr/>
        </p:nvSpPr>
        <p:spPr>
          <a:xfrm>
            <a:off x="10740069" y="2690774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2"/>
                </a:lnTo>
                <a:lnTo>
                  <a:pt x="0" y="379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10740069" y="3781526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 rot="5291835">
            <a:off x="9724609" y="5534924"/>
            <a:ext cx="2410592" cy="830724"/>
          </a:xfrm>
          <a:custGeom>
            <a:avLst/>
            <a:gdLst/>
            <a:ahLst/>
            <a:cxnLst/>
            <a:rect l="l" t="t" r="r" b="b"/>
            <a:pathLst>
              <a:path w="2410592" h="830724">
                <a:moveTo>
                  <a:pt x="0" y="0"/>
                </a:moveTo>
                <a:lnTo>
                  <a:pt x="2410593" y="0"/>
                </a:lnTo>
                <a:lnTo>
                  <a:pt x="2410593" y="830724"/>
                </a:lnTo>
                <a:lnTo>
                  <a:pt x="0" y="830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142875" y="5190813"/>
            <a:ext cx="10476832" cy="5893218"/>
            <a:chOff x="0" y="0"/>
            <a:chExt cx="5852160" cy="3291840"/>
          </a:xfrm>
        </p:grpSpPr>
        <p:sp>
          <p:nvSpPr>
            <p:cNvPr id="13" name="Freeform 13"/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1208" r="-58754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11"/>
              <a:stretch>
                <a:fillRect l="-59128" r="-59128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12"/>
              <a:stretch>
                <a:fillRect l="-27467" r="-102958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687696" y="247650"/>
            <a:ext cx="708065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7658B"/>
                </a:solidFill>
                <a:latin typeface="Bebas Neue Bold"/>
              </a:rPr>
              <a:t>Edukacija O VOLONTERIMA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25854" y="6061067"/>
            <a:ext cx="6048829" cy="364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78" lvl="1" indent="-129539" algn="just">
              <a:lnSpc>
                <a:spcPts val="1967"/>
              </a:lnSpc>
              <a:buFont typeface="Arial"/>
              <a:buChar char="•"/>
            </a:pPr>
            <a:r>
              <a:rPr lang="en-US" sz="1199" spc="117">
                <a:solidFill>
                  <a:srgbClr val="000000"/>
                </a:solidFill>
                <a:latin typeface="Arimo"/>
              </a:rPr>
              <a:t>edukacija je obuhvaćala teorijski te praktični dio kroz dva dana, a s ciljem mobiliziranja zajednice u području volonterizma i educiranja skupine budućih koordinatora/volontera za bolje upravljanje u kriznim situacijama</a:t>
            </a:r>
          </a:p>
          <a:p>
            <a:pPr algn="just">
              <a:lnSpc>
                <a:spcPts val="1967"/>
              </a:lnSpc>
            </a:pPr>
            <a:endParaRPr lang="en-US" sz="1199" spc="117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1639"/>
              </a:lnSpc>
            </a:pPr>
            <a:r>
              <a:rPr lang="en-US" sz="999" spc="97">
                <a:solidFill>
                  <a:srgbClr val="000000"/>
                </a:solidFill>
                <a:latin typeface="Arimo Bold"/>
              </a:rPr>
              <a:t>Kroz dva dana edukacije obrađene su sljedeće teme: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Zakon o volontiranju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Izrada volonterskog programa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Upravljanje s volonterima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Opis volonterskog mjesta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Međunardno volontiranje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Primjeri dobre prakse (case studies) organizacije volontiranja u zemlji i inozemstvu i osmišljavanje motivacijske kampanje.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Potrebe volontiranja u zajednici s posebnim naglaskom na krizne situacije – teorijski input i primjeri dobre prakse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Praktični rad: Mapiranje potreba za kriznim volontiranjem u zajednici – grupno istraživanje.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91399" y="1368954"/>
            <a:ext cx="6690672" cy="223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Vanjski stručnjak:</a:t>
            </a:r>
            <a:r>
              <a:rPr lang="en-US" sz="1800" spc="176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Udruga Argonauta</a:t>
            </a: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Predavač: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Suzana Suman</a:t>
            </a:r>
          </a:p>
          <a:p>
            <a:pPr>
              <a:lnSpc>
                <a:spcPts val="1422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Datumi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19.01.2023. i 20.01.2023.</a:t>
            </a:r>
          </a:p>
          <a:p>
            <a:pPr>
              <a:lnSpc>
                <a:spcPts val="1296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Mjesto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Prostorije Društvenog centra Jedro, Butina 2, HR-22243 Murter</a:t>
            </a:r>
          </a:p>
          <a:p>
            <a:pPr>
              <a:lnSpc>
                <a:spcPts val="2520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1165672">
            <a:off x="176053" y="-685488"/>
            <a:ext cx="5617176" cy="6541974"/>
            <a:chOff x="0" y="0"/>
            <a:chExt cx="13561060" cy="15793720"/>
          </a:xfrm>
        </p:grpSpPr>
        <p:sp>
          <p:nvSpPr>
            <p:cNvPr id="21" name="Freeform 21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14"/>
              <a:stretch>
                <a:fillRect l="-4310" r="-5840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3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54506" flipH="1" flipV="1">
            <a:off x="-5356616" y="5031763"/>
            <a:ext cx="17526698" cy="9727318"/>
          </a:xfrm>
          <a:custGeom>
            <a:avLst/>
            <a:gdLst/>
            <a:ahLst/>
            <a:cxnLst/>
            <a:rect l="l" t="t" r="r" b="b"/>
            <a:pathLst>
              <a:path w="17526698" h="9727318">
                <a:moveTo>
                  <a:pt x="17526698" y="9727318"/>
                </a:moveTo>
                <a:lnTo>
                  <a:pt x="0" y="9727318"/>
                </a:lnTo>
                <a:lnTo>
                  <a:pt x="0" y="0"/>
                </a:lnTo>
                <a:lnTo>
                  <a:pt x="17526698" y="0"/>
                </a:lnTo>
                <a:lnTo>
                  <a:pt x="17526698" y="972731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89000">
            <a:off x="4451266" y="3992839"/>
            <a:ext cx="5519098" cy="6427749"/>
            <a:chOff x="0" y="0"/>
            <a:chExt cx="13561060" cy="15793720"/>
          </a:xfrm>
        </p:grpSpPr>
        <p:sp>
          <p:nvSpPr>
            <p:cNvPr id="4" name="Freeform 4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4"/>
              <a:stretch>
                <a:fillRect t="-22839" b="-22839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42117">
            <a:off x="-528858" y="4812447"/>
            <a:ext cx="5305927" cy="6179482"/>
            <a:chOff x="0" y="0"/>
            <a:chExt cx="13561060" cy="15793720"/>
          </a:xfrm>
        </p:grpSpPr>
        <p:sp>
          <p:nvSpPr>
            <p:cNvPr id="7" name="Freeform 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6"/>
              <a:stretch>
                <a:fillRect l="-90237" r="-99766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165672">
            <a:off x="24862" y="-1225144"/>
            <a:ext cx="5617176" cy="6541974"/>
            <a:chOff x="0" y="0"/>
            <a:chExt cx="13561060" cy="15793720"/>
          </a:xfrm>
        </p:grpSpPr>
        <p:sp>
          <p:nvSpPr>
            <p:cNvPr id="10" name="Freeform 10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7"/>
              <a:stretch>
                <a:fillRect l="-87161" r="-20718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713951" y="1805777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TextBox 13"/>
          <p:cNvSpPr txBox="1"/>
          <p:nvPr/>
        </p:nvSpPr>
        <p:spPr>
          <a:xfrm>
            <a:off x="12199384" y="4746255"/>
            <a:ext cx="5656260" cy="289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Rezultati podaktivnosti: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održane dvije volonterske akcije čišćenja puteva kao prevencije u zaštiti od požara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podizanje svijesti o važnosti brige za zajednicom u kojoj živimo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sudjelovanje volontera i promicanje i aktivno djelovanje volontera na području lokalne zajednice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713951" y="3204176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Freeform 15"/>
          <p:cNvSpPr/>
          <p:nvPr/>
        </p:nvSpPr>
        <p:spPr>
          <a:xfrm>
            <a:off x="11713951" y="4763827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81921">
            <a:off x="4518976" y="-1169916"/>
            <a:ext cx="5110075" cy="5951385"/>
            <a:chOff x="0" y="0"/>
            <a:chExt cx="13561060" cy="15793720"/>
          </a:xfrm>
        </p:grpSpPr>
        <p:sp>
          <p:nvSpPr>
            <p:cNvPr id="17" name="Freeform 1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10"/>
              <a:stretch>
                <a:fillRect l="-82071" r="-8207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827136" y="310130"/>
            <a:ext cx="724200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7658B"/>
                </a:solidFill>
                <a:latin typeface="Bebas Neue Bold"/>
              </a:rPr>
              <a:t>VOLONTERSKE AKCIJE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99384" y="1710527"/>
            <a:ext cx="4999360" cy="289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Datumi održavanja: </a:t>
            </a:r>
          </a:p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7. kolovoza 2023. i </a:t>
            </a:r>
          </a:p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8. kolovoza 2023.</a:t>
            </a:r>
          </a:p>
          <a:p>
            <a:pPr algn="just">
              <a:lnSpc>
                <a:spcPts val="2899"/>
              </a:lnSpc>
            </a:pPr>
            <a:endParaRPr lang="en-US" sz="1768" spc="173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Mjesto održavanja:</a:t>
            </a:r>
            <a:r>
              <a:rPr lang="en-US" sz="1768" spc="173">
                <a:solidFill>
                  <a:srgbClr val="000000"/>
                </a:solidFill>
                <a:latin typeface="Arimo"/>
              </a:rPr>
              <a:t> </a:t>
            </a:r>
          </a:p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Zatonska ulica, HR-22211 Vodice</a:t>
            </a:r>
          </a:p>
          <a:p>
            <a:pPr algn="just">
              <a:lnSpc>
                <a:spcPts val="2899"/>
              </a:lnSpc>
            </a:pPr>
            <a:endParaRPr lang="en-US" sz="1768" spc="173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2899"/>
              </a:lnSpc>
            </a:pPr>
            <a:endParaRPr lang="en-US" sz="1768" spc="173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0706" y="-3368517"/>
            <a:ext cx="4959890" cy="49598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02493" y="4837031"/>
            <a:ext cx="9630461" cy="963046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325447" y="-7283205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5"/>
                </a:lnTo>
                <a:lnTo>
                  <a:pt x="0" y="12426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 rot="-3986589">
            <a:off x="13341000" y="6159819"/>
            <a:ext cx="9894000" cy="10152425"/>
          </a:xfrm>
          <a:custGeom>
            <a:avLst/>
            <a:gdLst/>
            <a:ahLst/>
            <a:cxnLst/>
            <a:rect l="l" t="t" r="r" b="b"/>
            <a:pathLst>
              <a:path w="9894000" h="10152425">
                <a:moveTo>
                  <a:pt x="0" y="0"/>
                </a:moveTo>
                <a:lnTo>
                  <a:pt x="9894000" y="0"/>
                </a:lnTo>
                <a:lnTo>
                  <a:pt x="9894000" y="10152425"/>
                </a:lnTo>
                <a:lnTo>
                  <a:pt x="0" y="10152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TextBox 10"/>
          <p:cNvSpPr txBox="1"/>
          <p:nvPr/>
        </p:nvSpPr>
        <p:spPr>
          <a:xfrm>
            <a:off x="1315139" y="3082340"/>
            <a:ext cx="10662370" cy="582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047" lvl="1" indent="-301023">
              <a:lnSpc>
                <a:spcPts val="3848"/>
              </a:lnSpc>
              <a:buFont typeface="Arial"/>
              <a:buChar char="•"/>
            </a:pPr>
            <a:r>
              <a:rPr lang="en-US" sz="2788" spc="273">
                <a:solidFill>
                  <a:srgbClr val="F5FFF5"/>
                </a:solidFill>
                <a:latin typeface="DM Sans"/>
              </a:rPr>
              <a:t>4 volontera angažirano od 17. listopada 2022. - administratori ureda te organizatori radionica</a:t>
            </a:r>
          </a:p>
          <a:p>
            <a:pPr marL="602047" lvl="1" indent="-301023">
              <a:lnSpc>
                <a:spcPts val="3848"/>
              </a:lnSpc>
              <a:buFont typeface="Arial"/>
              <a:buChar char="•"/>
            </a:pPr>
            <a:r>
              <a:rPr lang="en-US" sz="2788" spc="273">
                <a:solidFill>
                  <a:srgbClr val="F5FFF5"/>
                </a:solidFill>
                <a:latin typeface="DM Sans"/>
              </a:rPr>
              <a:t>2 volontera angažirana od 1. veljače 2023. - organizatori edukacijskih aktivnosti s djecom</a:t>
            </a:r>
          </a:p>
          <a:p>
            <a:pPr>
              <a:lnSpc>
                <a:spcPts val="3848"/>
              </a:lnSpc>
            </a:pPr>
            <a:endParaRPr lang="en-US" sz="2788" spc="273">
              <a:solidFill>
                <a:srgbClr val="F5FFF5"/>
              </a:solidFill>
              <a:latin typeface="DM Sans"/>
            </a:endParaRPr>
          </a:p>
          <a:p>
            <a:pPr>
              <a:lnSpc>
                <a:spcPts val="3848"/>
              </a:lnSpc>
            </a:pPr>
            <a:endParaRPr lang="en-US" sz="2788" spc="273">
              <a:solidFill>
                <a:srgbClr val="F5FFF5"/>
              </a:solidFill>
              <a:latin typeface="DM Sans"/>
            </a:endParaRPr>
          </a:p>
          <a:p>
            <a:pPr marL="602047" lvl="1" indent="-301023">
              <a:lnSpc>
                <a:spcPts val="3848"/>
              </a:lnSpc>
              <a:buFont typeface="Arial"/>
              <a:buChar char="•"/>
            </a:pPr>
            <a:r>
              <a:rPr lang="en-US" sz="2788" spc="273">
                <a:solidFill>
                  <a:srgbClr val="F5FFF5"/>
                </a:solidFill>
                <a:latin typeface="DM Sans"/>
              </a:rPr>
              <a:t>ukupno sudjelovalo:</a:t>
            </a:r>
          </a:p>
          <a:p>
            <a:pPr>
              <a:lnSpc>
                <a:spcPts val="3848"/>
              </a:lnSpc>
            </a:pPr>
            <a:r>
              <a:rPr lang="en-US" sz="2788" spc="273">
                <a:solidFill>
                  <a:srgbClr val="F5FFF5"/>
                </a:solidFill>
                <a:latin typeface="DM Sans"/>
              </a:rPr>
              <a:t>15 volontera LAG-a “More 249"</a:t>
            </a:r>
          </a:p>
          <a:p>
            <a:pPr>
              <a:lnSpc>
                <a:spcPts val="3848"/>
              </a:lnSpc>
            </a:pPr>
            <a:r>
              <a:rPr lang="en-US" sz="2788" spc="273">
                <a:solidFill>
                  <a:srgbClr val="F5FFF5"/>
                </a:solidFill>
                <a:latin typeface="DM Sans"/>
              </a:rPr>
              <a:t>2 volontera GDCK-a Vodice</a:t>
            </a:r>
          </a:p>
          <a:p>
            <a:pPr>
              <a:lnSpc>
                <a:spcPts val="3848"/>
              </a:lnSpc>
            </a:pPr>
            <a:r>
              <a:rPr lang="en-US" sz="2788" spc="273">
                <a:solidFill>
                  <a:srgbClr val="F5FFF5"/>
                </a:solidFill>
                <a:latin typeface="DM Sans"/>
              </a:rPr>
              <a:t>2 volontera Udruge Prijatelji Europe Općina Tisno</a:t>
            </a:r>
          </a:p>
          <a:p>
            <a:pPr>
              <a:lnSpc>
                <a:spcPts val="3848"/>
              </a:lnSpc>
            </a:pPr>
            <a:endParaRPr lang="en-US" sz="2788" spc="273">
              <a:solidFill>
                <a:srgbClr val="F5FFF5"/>
              </a:solidFill>
              <a:latin typeface="DM Sans"/>
            </a:endParaRPr>
          </a:p>
          <a:p>
            <a:pPr algn="l">
              <a:lnSpc>
                <a:spcPts val="3848"/>
              </a:lnSpc>
            </a:pPr>
            <a:endParaRPr lang="en-US" sz="2788" spc="273">
              <a:solidFill>
                <a:srgbClr val="F5FFF5"/>
              </a:solidFill>
              <a:latin typeface="DM Sa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865964" y="8446303"/>
            <a:ext cx="5422036" cy="922409"/>
            <a:chOff x="0" y="0"/>
            <a:chExt cx="7229381" cy="1229879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0" y="0"/>
              <a:ext cx="7229381" cy="1229879"/>
              <a:chOff x="0" y="0"/>
              <a:chExt cx="13271500" cy="225777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2700" y="0"/>
                <a:ext cx="10579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10579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close/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close/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close/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close/>
                    <a:moveTo>
                      <a:pt x="3289300" y="0"/>
                    </a:moveTo>
                    <a:cubicBezTo>
                      <a:pt x="3175000" y="0"/>
                      <a:pt x="3073400" y="88900"/>
                      <a:pt x="3073400" y="215900"/>
                    </a:cubicBezTo>
                    <a:lnTo>
                      <a:pt x="3073400" y="279400"/>
                    </a:lnTo>
                    <a:cubicBezTo>
                      <a:pt x="3073400" y="393700"/>
                      <a:pt x="3175000" y="495300"/>
                      <a:pt x="3289300" y="495300"/>
                    </a:cubicBezTo>
                    <a:cubicBezTo>
                      <a:pt x="3403600" y="495300"/>
                      <a:pt x="3505200" y="393700"/>
                      <a:pt x="3505200" y="279400"/>
                    </a:cubicBezTo>
                    <a:lnTo>
                      <a:pt x="3505200" y="215900"/>
                    </a:lnTo>
                    <a:cubicBezTo>
                      <a:pt x="3505200" y="88900"/>
                      <a:pt x="3403600" y="0"/>
                      <a:pt x="3289300" y="0"/>
                    </a:cubicBezTo>
                    <a:close/>
                    <a:moveTo>
                      <a:pt x="3073400" y="965200"/>
                    </a:moveTo>
                    <a:cubicBezTo>
                      <a:pt x="3073400" y="965200"/>
                      <a:pt x="3060700" y="952500"/>
                      <a:pt x="3060700" y="965200"/>
                    </a:cubicBezTo>
                    <a:lnTo>
                      <a:pt x="2908300" y="1320800"/>
                    </a:lnTo>
                    <a:cubicBezTo>
                      <a:pt x="2882900" y="1371600"/>
                      <a:pt x="2832100" y="1409700"/>
                      <a:pt x="27686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79700" y="1409700"/>
                      <a:pt x="2679700" y="1397000"/>
                    </a:cubicBezTo>
                    <a:cubicBezTo>
                      <a:pt x="2667000" y="1384300"/>
                      <a:pt x="2667000" y="1371600"/>
                      <a:pt x="2679700" y="1358900"/>
                    </a:cubicBezTo>
                    <a:lnTo>
                      <a:pt x="2870200" y="914400"/>
                    </a:lnTo>
                    <a:lnTo>
                      <a:pt x="2933700" y="736600"/>
                    </a:lnTo>
                    <a:cubicBezTo>
                      <a:pt x="2984500" y="635000"/>
                      <a:pt x="3086100" y="558800"/>
                      <a:pt x="3200400" y="558800"/>
                    </a:cubicBezTo>
                    <a:lnTo>
                      <a:pt x="3378200" y="558800"/>
                    </a:lnTo>
                    <a:cubicBezTo>
                      <a:pt x="3492500" y="558800"/>
                      <a:pt x="3594100" y="635000"/>
                      <a:pt x="3644900" y="736600"/>
                    </a:cubicBezTo>
                    <a:lnTo>
                      <a:pt x="3708400" y="914400"/>
                    </a:lnTo>
                    <a:lnTo>
                      <a:pt x="3898900" y="1358900"/>
                    </a:lnTo>
                    <a:cubicBezTo>
                      <a:pt x="3911600" y="1371600"/>
                      <a:pt x="3911600" y="1384300"/>
                      <a:pt x="3898900" y="1397000"/>
                    </a:cubicBezTo>
                    <a:cubicBezTo>
                      <a:pt x="3898900" y="1409700"/>
                      <a:pt x="3886200" y="1409700"/>
                      <a:pt x="3873500" y="1409700"/>
                    </a:cubicBezTo>
                    <a:lnTo>
                      <a:pt x="3810000" y="1409700"/>
                    </a:lnTo>
                    <a:cubicBezTo>
                      <a:pt x="3746500" y="1409700"/>
                      <a:pt x="3695700" y="1371600"/>
                      <a:pt x="3670300" y="1320800"/>
                    </a:cubicBezTo>
                    <a:lnTo>
                      <a:pt x="3517900" y="965200"/>
                    </a:lnTo>
                    <a:cubicBezTo>
                      <a:pt x="3517900" y="952500"/>
                      <a:pt x="3505200" y="965200"/>
                      <a:pt x="3505200" y="965200"/>
                    </a:cubicBezTo>
                    <a:lnTo>
                      <a:pt x="3568700" y="1409700"/>
                    </a:lnTo>
                    <a:lnTo>
                      <a:pt x="3644900" y="2222500"/>
                    </a:lnTo>
                    <a:cubicBezTo>
                      <a:pt x="3644900" y="2235200"/>
                      <a:pt x="3632200" y="2235200"/>
                      <a:pt x="3632200" y="2247900"/>
                    </a:cubicBezTo>
                    <a:cubicBezTo>
                      <a:pt x="3619500" y="2247900"/>
                      <a:pt x="3619500" y="2260600"/>
                      <a:pt x="3606800" y="2260600"/>
                    </a:cubicBezTo>
                    <a:lnTo>
                      <a:pt x="3556000" y="2260600"/>
                    </a:lnTo>
                    <a:cubicBezTo>
                      <a:pt x="3479800" y="2260600"/>
                      <a:pt x="3416300" y="2209800"/>
                      <a:pt x="3416300" y="2133600"/>
                    </a:cubicBezTo>
                    <a:lnTo>
                      <a:pt x="3302000" y="1447800"/>
                    </a:lnTo>
                    <a:cubicBezTo>
                      <a:pt x="3289300" y="1447800"/>
                      <a:pt x="3289300" y="1447800"/>
                      <a:pt x="3276600" y="1447800"/>
                    </a:cubicBezTo>
                    <a:lnTo>
                      <a:pt x="3162300" y="2133600"/>
                    </a:lnTo>
                    <a:cubicBezTo>
                      <a:pt x="3162300" y="2209800"/>
                      <a:pt x="3098800" y="2260600"/>
                      <a:pt x="3022600" y="2260600"/>
                    </a:cubicBezTo>
                    <a:lnTo>
                      <a:pt x="2971800" y="2260600"/>
                    </a:lnTo>
                    <a:cubicBezTo>
                      <a:pt x="2959100" y="2260600"/>
                      <a:pt x="2959100" y="2247900"/>
                      <a:pt x="2946400" y="2247900"/>
                    </a:cubicBezTo>
                    <a:cubicBezTo>
                      <a:pt x="2946400" y="2235200"/>
                      <a:pt x="2933700" y="2235200"/>
                      <a:pt x="2933700" y="2222500"/>
                    </a:cubicBezTo>
                    <a:lnTo>
                      <a:pt x="3009900" y="1409700"/>
                    </a:lnTo>
                    <a:lnTo>
                      <a:pt x="3073400" y="965200"/>
                    </a:lnTo>
                    <a:close/>
                    <a:moveTo>
                      <a:pt x="4622800" y="0"/>
                    </a:moveTo>
                    <a:cubicBezTo>
                      <a:pt x="4508500" y="0"/>
                      <a:pt x="4406900" y="88900"/>
                      <a:pt x="4406900" y="215900"/>
                    </a:cubicBezTo>
                    <a:lnTo>
                      <a:pt x="4406900" y="279400"/>
                    </a:lnTo>
                    <a:cubicBezTo>
                      <a:pt x="4406900" y="393700"/>
                      <a:pt x="4508500" y="495300"/>
                      <a:pt x="4622800" y="495300"/>
                    </a:cubicBezTo>
                    <a:cubicBezTo>
                      <a:pt x="4737100" y="495300"/>
                      <a:pt x="4838700" y="393700"/>
                      <a:pt x="4838700" y="279400"/>
                    </a:cubicBezTo>
                    <a:lnTo>
                      <a:pt x="4838700" y="215900"/>
                    </a:lnTo>
                    <a:cubicBezTo>
                      <a:pt x="4838700" y="88900"/>
                      <a:pt x="4737100" y="0"/>
                      <a:pt x="4622800" y="0"/>
                    </a:cubicBezTo>
                    <a:close/>
                    <a:moveTo>
                      <a:pt x="4406900" y="965200"/>
                    </a:moveTo>
                    <a:cubicBezTo>
                      <a:pt x="4406900" y="965200"/>
                      <a:pt x="4394200" y="952500"/>
                      <a:pt x="4394200" y="965200"/>
                    </a:cubicBezTo>
                    <a:lnTo>
                      <a:pt x="4241800" y="1320800"/>
                    </a:lnTo>
                    <a:cubicBezTo>
                      <a:pt x="4216400" y="1371600"/>
                      <a:pt x="4165600" y="1409700"/>
                      <a:pt x="41021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13200" y="1409700"/>
                      <a:pt x="4013200" y="1397000"/>
                    </a:cubicBezTo>
                    <a:cubicBezTo>
                      <a:pt x="4000500" y="1384300"/>
                      <a:pt x="4000500" y="1371600"/>
                      <a:pt x="4013200" y="1358900"/>
                    </a:cubicBezTo>
                    <a:lnTo>
                      <a:pt x="4203700" y="914400"/>
                    </a:lnTo>
                    <a:lnTo>
                      <a:pt x="4267200" y="736600"/>
                    </a:lnTo>
                    <a:cubicBezTo>
                      <a:pt x="4318000" y="635000"/>
                      <a:pt x="4419600" y="558800"/>
                      <a:pt x="4533900" y="558800"/>
                    </a:cubicBezTo>
                    <a:lnTo>
                      <a:pt x="4711700" y="558800"/>
                    </a:lnTo>
                    <a:cubicBezTo>
                      <a:pt x="4826000" y="558800"/>
                      <a:pt x="4927600" y="635000"/>
                      <a:pt x="4978400" y="736600"/>
                    </a:cubicBezTo>
                    <a:lnTo>
                      <a:pt x="5041900" y="914400"/>
                    </a:lnTo>
                    <a:lnTo>
                      <a:pt x="5232400" y="1358900"/>
                    </a:lnTo>
                    <a:cubicBezTo>
                      <a:pt x="5245100" y="1371600"/>
                      <a:pt x="5245100" y="1384300"/>
                      <a:pt x="5232400" y="1397000"/>
                    </a:cubicBezTo>
                    <a:cubicBezTo>
                      <a:pt x="5232400" y="1409700"/>
                      <a:pt x="5219700" y="1409700"/>
                      <a:pt x="5207000" y="1409700"/>
                    </a:cubicBezTo>
                    <a:lnTo>
                      <a:pt x="5143500" y="1409700"/>
                    </a:lnTo>
                    <a:cubicBezTo>
                      <a:pt x="5080000" y="1409700"/>
                      <a:pt x="5029200" y="1371600"/>
                      <a:pt x="5003800" y="1320800"/>
                    </a:cubicBezTo>
                    <a:lnTo>
                      <a:pt x="4851400" y="965200"/>
                    </a:lnTo>
                    <a:cubicBezTo>
                      <a:pt x="4851400" y="952500"/>
                      <a:pt x="4838700" y="965200"/>
                      <a:pt x="4838700" y="965200"/>
                    </a:cubicBezTo>
                    <a:lnTo>
                      <a:pt x="4902200" y="1409700"/>
                    </a:lnTo>
                    <a:lnTo>
                      <a:pt x="4978400" y="2222500"/>
                    </a:lnTo>
                    <a:cubicBezTo>
                      <a:pt x="4978400" y="2235200"/>
                      <a:pt x="4965700" y="2235200"/>
                      <a:pt x="4965700" y="2247900"/>
                    </a:cubicBezTo>
                    <a:cubicBezTo>
                      <a:pt x="4953000" y="2247900"/>
                      <a:pt x="4953000" y="2260600"/>
                      <a:pt x="4940300" y="2260600"/>
                    </a:cubicBezTo>
                    <a:lnTo>
                      <a:pt x="4889500" y="2260600"/>
                    </a:lnTo>
                    <a:cubicBezTo>
                      <a:pt x="4813300" y="2260600"/>
                      <a:pt x="4749800" y="2209800"/>
                      <a:pt x="4749800" y="2133600"/>
                    </a:cubicBezTo>
                    <a:lnTo>
                      <a:pt x="4635500" y="1447800"/>
                    </a:lnTo>
                    <a:cubicBezTo>
                      <a:pt x="4622800" y="1447800"/>
                      <a:pt x="4622800" y="1447800"/>
                      <a:pt x="4610100" y="1447800"/>
                    </a:cubicBezTo>
                    <a:lnTo>
                      <a:pt x="4495800" y="2133600"/>
                    </a:lnTo>
                    <a:cubicBezTo>
                      <a:pt x="4495800" y="2209800"/>
                      <a:pt x="4432300" y="2260600"/>
                      <a:pt x="4356100" y="2260600"/>
                    </a:cubicBezTo>
                    <a:lnTo>
                      <a:pt x="4305300" y="2260600"/>
                    </a:lnTo>
                    <a:cubicBezTo>
                      <a:pt x="4292600" y="2260600"/>
                      <a:pt x="4292600" y="2247900"/>
                      <a:pt x="4279900" y="2247900"/>
                    </a:cubicBezTo>
                    <a:cubicBezTo>
                      <a:pt x="4279900" y="2235200"/>
                      <a:pt x="4267200" y="2235200"/>
                      <a:pt x="4267200" y="2222500"/>
                    </a:cubicBezTo>
                    <a:lnTo>
                      <a:pt x="4343400" y="1409700"/>
                    </a:lnTo>
                    <a:lnTo>
                      <a:pt x="4406900" y="965200"/>
                    </a:lnTo>
                    <a:close/>
                    <a:moveTo>
                      <a:pt x="5956300" y="0"/>
                    </a:moveTo>
                    <a:cubicBezTo>
                      <a:pt x="5842000" y="0"/>
                      <a:pt x="5740400" y="88900"/>
                      <a:pt x="5740400" y="215900"/>
                    </a:cubicBezTo>
                    <a:lnTo>
                      <a:pt x="5740400" y="279400"/>
                    </a:lnTo>
                    <a:cubicBezTo>
                      <a:pt x="5740400" y="393700"/>
                      <a:pt x="5842000" y="495300"/>
                      <a:pt x="5956300" y="495300"/>
                    </a:cubicBezTo>
                    <a:cubicBezTo>
                      <a:pt x="6070600" y="495300"/>
                      <a:pt x="6172200" y="393700"/>
                      <a:pt x="6172200" y="279400"/>
                    </a:cubicBezTo>
                    <a:lnTo>
                      <a:pt x="6172200" y="215900"/>
                    </a:lnTo>
                    <a:cubicBezTo>
                      <a:pt x="6172200" y="88900"/>
                      <a:pt x="6070600" y="0"/>
                      <a:pt x="5956300" y="0"/>
                    </a:cubicBezTo>
                    <a:close/>
                    <a:moveTo>
                      <a:pt x="5740400" y="965200"/>
                    </a:moveTo>
                    <a:cubicBezTo>
                      <a:pt x="5740400" y="965200"/>
                      <a:pt x="5727700" y="952500"/>
                      <a:pt x="5727700" y="965200"/>
                    </a:cubicBezTo>
                    <a:lnTo>
                      <a:pt x="5575300" y="1320800"/>
                    </a:lnTo>
                    <a:cubicBezTo>
                      <a:pt x="5549900" y="1371600"/>
                      <a:pt x="5499100" y="1409700"/>
                      <a:pt x="54356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46700" y="1409700"/>
                      <a:pt x="5346700" y="1397000"/>
                    </a:cubicBezTo>
                    <a:cubicBezTo>
                      <a:pt x="5334000" y="1384300"/>
                      <a:pt x="5334000" y="1371600"/>
                      <a:pt x="5346700" y="1358900"/>
                    </a:cubicBezTo>
                    <a:lnTo>
                      <a:pt x="5537200" y="914400"/>
                    </a:lnTo>
                    <a:lnTo>
                      <a:pt x="5600700" y="736600"/>
                    </a:lnTo>
                    <a:cubicBezTo>
                      <a:pt x="5651500" y="635000"/>
                      <a:pt x="5753100" y="558800"/>
                      <a:pt x="5867400" y="558800"/>
                    </a:cubicBezTo>
                    <a:lnTo>
                      <a:pt x="6045200" y="558800"/>
                    </a:lnTo>
                    <a:cubicBezTo>
                      <a:pt x="6159500" y="558800"/>
                      <a:pt x="6261100" y="635000"/>
                      <a:pt x="6311900" y="736600"/>
                    </a:cubicBezTo>
                    <a:lnTo>
                      <a:pt x="6375400" y="914400"/>
                    </a:lnTo>
                    <a:lnTo>
                      <a:pt x="6565900" y="1358900"/>
                    </a:lnTo>
                    <a:cubicBezTo>
                      <a:pt x="6578600" y="1371600"/>
                      <a:pt x="6578600" y="1384300"/>
                      <a:pt x="6565900" y="1397000"/>
                    </a:cubicBezTo>
                    <a:cubicBezTo>
                      <a:pt x="6565900" y="1409700"/>
                      <a:pt x="6553200" y="1409700"/>
                      <a:pt x="6540500" y="1409700"/>
                    </a:cubicBezTo>
                    <a:lnTo>
                      <a:pt x="6477000" y="1409700"/>
                    </a:lnTo>
                    <a:cubicBezTo>
                      <a:pt x="6413500" y="1409700"/>
                      <a:pt x="6362700" y="1371600"/>
                      <a:pt x="6337300" y="1320800"/>
                    </a:cubicBezTo>
                    <a:lnTo>
                      <a:pt x="6184900" y="965200"/>
                    </a:lnTo>
                    <a:cubicBezTo>
                      <a:pt x="6184900" y="952500"/>
                      <a:pt x="6172200" y="965200"/>
                      <a:pt x="6172200" y="965200"/>
                    </a:cubicBezTo>
                    <a:lnTo>
                      <a:pt x="6235700" y="1409700"/>
                    </a:lnTo>
                    <a:lnTo>
                      <a:pt x="6311900" y="2222500"/>
                    </a:lnTo>
                    <a:cubicBezTo>
                      <a:pt x="6311900" y="2235200"/>
                      <a:pt x="6299200" y="2235200"/>
                      <a:pt x="6299200" y="2247900"/>
                    </a:cubicBezTo>
                    <a:cubicBezTo>
                      <a:pt x="6286500" y="2247900"/>
                      <a:pt x="6286500" y="2260600"/>
                      <a:pt x="6273800" y="2260600"/>
                    </a:cubicBezTo>
                    <a:lnTo>
                      <a:pt x="6223000" y="2260600"/>
                    </a:lnTo>
                    <a:cubicBezTo>
                      <a:pt x="6146800" y="2260600"/>
                      <a:pt x="6083300" y="2209800"/>
                      <a:pt x="6083300" y="2133600"/>
                    </a:cubicBezTo>
                    <a:lnTo>
                      <a:pt x="5969000" y="1447800"/>
                    </a:lnTo>
                    <a:cubicBezTo>
                      <a:pt x="5956300" y="1447800"/>
                      <a:pt x="5956300" y="1447800"/>
                      <a:pt x="5943600" y="1447800"/>
                    </a:cubicBezTo>
                    <a:lnTo>
                      <a:pt x="5829300" y="2133600"/>
                    </a:lnTo>
                    <a:cubicBezTo>
                      <a:pt x="5829300" y="2209800"/>
                      <a:pt x="5765800" y="2260600"/>
                      <a:pt x="5689600" y="2260600"/>
                    </a:cubicBezTo>
                    <a:lnTo>
                      <a:pt x="5638800" y="2260600"/>
                    </a:lnTo>
                    <a:cubicBezTo>
                      <a:pt x="5626100" y="2260600"/>
                      <a:pt x="5626100" y="2247900"/>
                      <a:pt x="5613400" y="2247900"/>
                    </a:cubicBezTo>
                    <a:cubicBezTo>
                      <a:pt x="5613400" y="2235200"/>
                      <a:pt x="5600700" y="2235200"/>
                      <a:pt x="5600700" y="2222500"/>
                    </a:cubicBezTo>
                    <a:lnTo>
                      <a:pt x="5676900" y="1409700"/>
                    </a:lnTo>
                    <a:lnTo>
                      <a:pt x="5740400" y="965200"/>
                    </a:lnTo>
                    <a:close/>
                    <a:moveTo>
                      <a:pt x="7289800" y="0"/>
                    </a:moveTo>
                    <a:cubicBezTo>
                      <a:pt x="7175500" y="0"/>
                      <a:pt x="7073900" y="88900"/>
                      <a:pt x="7073900" y="215900"/>
                    </a:cubicBezTo>
                    <a:lnTo>
                      <a:pt x="7073900" y="279400"/>
                    </a:lnTo>
                    <a:cubicBezTo>
                      <a:pt x="7073900" y="393700"/>
                      <a:pt x="7175500" y="495300"/>
                      <a:pt x="7289800" y="495300"/>
                    </a:cubicBezTo>
                    <a:cubicBezTo>
                      <a:pt x="7404100" y="495300"/>
                      <a:pt x="7505700" y="393700"/>
                      <a:pt x="7505700" y="279400"/>
                    </a:cubicBezTo>
                    <a:lnTo>
                      <a:pt x="7505700" y="215900"/>
                    </a:lnTo>
                    <a:cubicBezTo>
                      <a:pt x="7505700" y="88900"/>
                      <a:pt x="7404100" y="0"/>
                      <a:pt x="7289800" y="0"/>
                    </a:cubicBezTo>
                    <a:close/>
                    <a:moveTo>
                      <a:pt x="7073900" y="965200"/>
                    </a:moveTo>
                    <a:cubicBezTo>
                      <a:pt x="7073900" y="965200"/>
                      <a:pt x="7061200" y="952500"/>
                      <a:pt x="7061200" y="965200"/>
                    </a:cubicBezTo>
                    <a:lnTo>
                      <a:pt x="6908800" y="1320800"/>
                    </a:lnTo>
                    <a:cubicBezTo>
                      <a:pt x="6883400" y="1371600"/>
                      <a:pt x="6832600" y="1409700"/>
                      <a:pt x="67691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80200" y="1409700"/>
                      <a:pt x="6680200" y="1397000"/>
                    </a:cubicBezTo>
                    <a:cubicBezTo>
                      <a:pt x="6667500" y="1384300"/>
                      <a:pt x="6667500" y="1371600"/>
                      <a:pt x="6680200" y="1358900"/>
                    </a:cubicBezTo>
                    <a:lnTo>
                      <a:pt x="6870700" y="914400"/>
                    </a:lnTo>
                    <a:lnTo>
                      <a:pt x="6934200" y="736600"/>
                    </a:lnTo>
                    <a:cubicBezTo>
                      <a:pt x="6985000" y="635000"/>
                      <a:pt x="7086600" y="558800"/>
                      <a:pt x="7200900" y="558800"/>
                    </a:cubicBezTo>
                    <a:lnTo>
                      <a:pt x="7378700" y="558800"/>
                    </a:lnTo>
                    <a:cubicBezTo>
                      <a:pt x="7493000" y="558800"/>
                      <a:pt x="7594600" y="635000"/>
                      <a:pt x="7645400" y="736600"/>
                    </a:cubicBezTo>
                    <a:lnTo>
                      <a:pt x="7708900" y="914400"/>
                    </a:lnTo>
                    <a:lnTo>
                      <a:pt x="7899400" y="1358900"/>
                    </a:lnTo>
                    <a:cubicBezTo>
                      <a:pt x="7912100" y="1371600"/>
                      <a:pt x="7912100" y="1384300"/>
                      <a:pt x="7899400" y="1397000"/>
                    </a:cubicBezTo>
                    <a:cubicBezTo>
                      <a:pt x="7899400" y="1409700"/>
                      <a:pt x="7886700" y="1409700"/>
                      <a:pt x="7874000" y="1409700"/>
                    </a:cubicBezTo>
                    <a:lnTo>
                      <a:pt x="7810500" y="1409700"/>
                    </a:lnTo>
                    <a:cubicBezTo>
                      <a:pt x="7747000" y="1409700"/>
                      <a:pt x="7696200" y="1371600"/>
                      <a:pt x="7670800" y="1320800"/>
                    </a:cubicBezTo>
                    <a:lnTo>
                      <a:pt x="7518400" y="965200"/>
                    </a:lnTo>
                    <a:cubicBezTo>
                      <a:pt x="7518400" y="952500"/>
                      <a:pt x="7505700" y="965200"/>
                      <a:pt x="7505700" y="965200"/>
                    </a:cubicBezTo>
                    <a:lnTo>
                      <a:pt x="7569200" y="1409700"/>
                    </a:lnTo>
                    <a:lnTo>
                      <a:pt x="7645400" y="2222500"/>
                    </a:lnTo>
                    <a:cubicBezTo>
                      <a:pt x="7645400" y="2235200"/>
                      <a:pt x="7632700" y="2235200"/>
                      <a:pt x="7632700" y="2247900"/>
                    </a:cubicBezTo>
                    <a:cubicBezTo>
                      <a:pt x="7620000" y="2247900"/>
                      <a:pt x="7620000" y="2260600"/>
                      <a:pt x="7607300" y="2260600"/>
                    </a:cubicBezTo>
                    <a:lnTo>
                      <a:pt x="7556500" y="2260600"/>
                    </a:lnTo>
                    <a:cubicBezTo>
                      <a:pt x="7480300" y="2260600"/>
                      <a:pt x="7416800" y="2209800"/>
                      <a:pt x="7416800" y="2133600"/>
                    </a:cubicBezTo>
                    <a:lnTo>
                      <a:pt x="7302500" y="1447800"/>
                    </a:lnTo>
                    <a:cubicBezTo>
                      <a:pt x="7289800" y="1447800"/>
                      <a:pt x="7289800" y="1447800"/>
                      <a:pt x="7277100" y="1447800"/>
                    </a:cubicBezTo>
                    <a:lnTo>
                      <a:pt x="7162800" y="2133600"/>
                    </a:lnTo>
                    <a:cubicBezTo>
                      <a:pt x="7162800" y="2209800"/>
                      <a:pt x="7099300" y="2260600"/>
                      <a:pt x="7023100" y="2260600"/>
                    </a:cubicBezTo>
                    <a:lnTo>
                      <a:pt x="6972300" y="2260600"/>
                    </a:lnTo>
                    <a:cubicBezTo>
                      <a:pt x="6959600" y="2260600"/>
                      <a:pt x="6959600" y="2247900"/>
                      <a:pt x="6946900" y="2247900"/>
                    </a:cubicBezTo>
                    <a:cubicBezTo>
                      <a:pt x="6946900" y="2235200"/>
                      <a:pt x="6934200" y="2235200"/>
                      <a:pt x="6934200" y="2222500"/>
                    </a:cubicBezTo>
                    <a:lnTo>
                      <a:pt x="7010400" y="1409700"/>
                    </a:lnTo>
                    <a:lnTo>
                      <a:pt x="7073900" y="965200"/>
                    </a:lnTo>
                    <a:close/>
                    <a:moveTo>
                      <a:pt x="8623300" y="0"/>
                    </a:moveTo>
                    <a:cubicBezTo>
                      <a:pt x="8509000" y="0"/>
                      <a:pt x="8407400" y="88900"/>
                      <a:pt x="8407400" y="215900"/>
                    </a:cubicBezTo>
                    <a:lnTo>
                      <a:pt x="8407400" y="279400"/>
                    </a:lnTo>
                    <a:cubicBezTo>
                      <a:pt x="8407400" y="393700"/>
                      <a:pt x="8509000" y="495300"/>
                      <a:pt x="8623300" y="495300"/>
                    </a:cubicBezTo>
                    <a:cubicBezTo>
                      <a:pt x="8737600" y="495300"/>
                      <a:pt x="8839200" y="393700"/>
                      <a:pt x="8839200" y="279400"/>
                    </a:cubicBezTo>
                    <a:lnTo>
                      <a:pt x="8839200" y="215900"/>
                    </a:lnTo>
                    <a:cubicBezTo>
                      <a:pt x="8839200" y="88900"/>
                      <a:pt x="8737600" y="0"/>
                      <a:pt x="8623300" y="0"/>
                    </a:cubicBezTo>
                    <a:close/>
                    <a:moveTo>
                      <a:pt x="8407400" y="965200"/>
                    </a:moveTo>
                    <a:cubicBezTo>
                      <a:pt x="8407400" y="965200"/>
                      <a:pt x="8394700" y="952500"/>
                      <a:pt x="8394700" y="965200"/>
                    </a:cubicBezTo>
                    <a:lnTo>
                      <a:pt x="8242300" y="1320800"/>
                    </a:lnTo>
                    <a:cubicBezTo>
                      <a:pt x="8216900" y="1371600"/>
                      <a:pt x="8166100" y="1409700"/>
                      <a:pt x="81026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13700" y="1409700"/>
                      <a:pt x="8013700" y="1397000"/>
                    </a:cubicBezTo>
                    <a:cubicBezTo>
                      <a:pt x="8001000" y="1384300"/>
                      <a:pt x="8001000" y="1371600"/>
                      <a:pt x="8013700" y="1358900"/>
                    </a:cubicBezTo>
                    <a:lnTo>
                      <a:pt x="8204200" y="914400"/>
                    </a:lnTo>
                    <a:lnTo>
                      <a:pt x="8267700" y="736600"/>
                    </a:lnTo>
                    <a:cubicBezTo>
                      <a:pt x="8318500" y="635000"/>
                      <a:pt x="8420100" y="558800"/>
                      <a:pt x="8534400" y="558800"/>
                    </a:cubicBezTo>
                    <a:lnTo>
                      <a:pt x="8712200" y="558800"/>
                    </a:lnTo>
                    <a:cubicBezTo>
                      <a:pt x="8826500" y="558800"/>
                      <a:pt x="8928100" y="635000"/>
                      <a:pt x="8978900" y="736600"/>
                    </a:cubicBezTo>
                    <a:lnTo>
                      <a:pt x="9042400" y="914400"/>
                    </a:lnTo>
                    <a:lnTo>
                      <a:pt x="9232900" y="1358900"/>
                    </a:lnTo>
                    <a:cubicBezTo>
                      <a:pt x="9245600" y="1371600"/>
                      <a:pt x="9245600" y="1384300"/>
                      <a:pt x="9232900" y="1397000"/>
                    </a:cubicBezTo>
                    <a:cubicBezTo>
                      <a:pt x="9232900" y="1409700"/>
                      <a:pt x="9220200" y="1409700"/>
                      <a:pt x="9207500" y="1409700"/>
                    </a:cubicBezTo>
                    <a:lnTo>
                      <a:pt x="9144000" y="1409700"/>
                    </a:lnTo>
                    <a:cubicBezTo>
                      <a:pt x="9080500" y="1409700"/>
                      <a:pt x="9029700" y="1371600"/>
                      <a:pt x="9004300" y="1320800"/>
                    </a:cubicBezTo>
                    <a:lnTo>
                      <a:pt x="8851900" y="965200"/>
                    </a:lnTo>
                    <a:cubicBezTo>
                      <a:pt x="8851900" y="952500"/>
                      <a:pt x="8839200" y="965200"/>
                      <a:pt x="8839200" y="965200"/>
                    </a:cubicBezTo>
                    <a:lnTo>
                      <a:pt x="8902700" y="1409700"/>
                    </a:lnTo>
                    <a:lnTo>
                      <a:pt x="8978900" y="2222500"/>
                    </a:lnTo>
                    <a:cubicBezTo>
                      <a:pt x="8978900" y="2235200"/>
                      <a:pt x="8966200" y="2235200"/>
                      <a:pt x="8966200" y="2247900"/>
                    </a:cubicBezTo>
                    <a:cubicBezTo>
                      <a:pt x="8953500" y="2247900"/>
                      <a:pt x="8953500" y="2260600"/>
                      <a:pt x="8940800" y="2260600"/>
                    </a:cubicBezTo>
                    <a:lnTo>
                      <a:pt x="8890000" y="2260600"/>
                    </a:lnTo>
                    <a:cubicBezTo>
                      <a:pt x="8813800" y="2260600"/>
                      <a:pt x="8750300" y="2209800"/>
                      <a:pt x="8750300" y="2133600"/>
                    </a:cubicBezTo>
                    <a:lnTo>
                      <a:pt x="8636000" y="1447800"/>
                    </a:lnTo>
                    <a:cubicBezTo>
                      <a:pt x="8623300" y="1447800"/>
                      <a:pt x="8623300" y="1447800"/>
                      <a:pt x="8610600" y="1447800"/>
                    </a:cubicBezTo>
                    <a:lnTo>
                      <a:pt x="8496300" y="2133600"/>
                    </a:lnTo>
                    <a:cubicBezTo>
                      <a:pt x="8496300" y="2209800"/>
                      <a:pt x="8432800" y="2260600"/>
                      <a:pt x="8356600" y="2260600"/>
                    </a:cubicBezTo>
                    <a:lnTo>
                      <a:pt x="8305800" y="2260600"/>
                    </a:lnTo>
                    <a:cubicBezTo>
                      <a:pt x="8293100" y="2260600"/>
                      <a:pt x="8293100" y="2247900"/>
                      <a:pt x="8280400" y="2247900"/>
                    </a:cubicBezTo>
                    <a:cubicBezTo>
                      <a:pt x="8280400" y="2235200"/>
                      <a:pt x="8267700" y="2235200"/>
                      <a:pt x="8267700" y="2222500"/>
                    </a:cubicBezTo>
                    <a:lnTo>
                      <a:pt x="8343900" y="1409700"/>
                    </a:lnTo>
                    <a:lnTo>
                      <a:pt x="8407400" y="965200"/>
                    </a:lnTo>
                    <a:close/>
                    <a:moveTo>
                      <a:pt x="9956800" y="0"/>
                    </a:moveTo>
                    <a:cubicBezTo>
                      <a:pt x="9842500" y="0"/>
                      <a:pt x="9740900" y="88900"/>
                      <a:pt x="9740900" y="215900"/>
                    </a:cubicBezTo>
                    <a:lnTo>
                      <a:pt x="9740900" y="279400"/>
                    </a:lnTo>
                    <a:cubicBezTo>
                      <a:pt x="9740900" y="393700"/>
                      <a:pt x="9842500" y="495300"/>
                      <a:pt x="9956800" y="495300"/>
                    </a:cubicBezTo>
                    <a:cubicBezTo>
                      <a:pt x="10071100" y="495300"/>
                      <a:pt x="10172700" y="393700"/>
                      <a:pt x="10172700" y="279400"/>
                    </a:cubicBezTo>
                    <a:lnTo>
                      <a:pt x="10172700" y="215900"/>
                    </a:lnTo>
                    <a:cubicBezTo>
                      <a:pt x="10172700" y="88900"/>
                      <a:pt x="10071100" y="0"/>
                      <a:pt x="9956800" y="0"/>
                    </a:cubicBezTo>
                    <a:close/>
                    <a:moveTo>
                      <a:pt x="9740900" y="965200"/>
                    </a:moveTo>
                    <a:cubicBezTo>
                      <a:pt x="9740900" y="965200"/>
                      <a:pt x="9728200" y="952500"/>
                      <a:pt x="9728200" y="965200"/>
                    </a:cubicBezTo>
                    <a:lnTo>
                      <a:pt x="9575800" y="1320800"/>
                    </a:lnTo>
                    <a:cubicBezTo>
                      <a:pt x="9550400" y="1371600"/>
                      <a:pt x="9499600" y="1409700"/>
                      <a:pt x="9436100" y="1409700"/>
                    </a:cubicBezTo>
                    <a:lnTo>
                      <a:pt x="9372600" y="1409700"/>
                    </a:lnTo>
                    <a:cubicBezTo>
                      <a:pt x="9359900" y="1409700"/>
                      <a:pt x="9347200" y="1409700"/>
                      <a:pt x="9347200" y="1397000"/>
                    </a:cubicBezTo>
                    <a:cubicBezTo>
                      <a:pt x="9334500" y="1384300"/>
                      <a:pt x="9334500" y="1371600"/>
                      <a:pt x="9347200" y="1358900"/>
                    </a:cubicBezTo>
                    <a:lnTo>
                      <a:pt x="9537700" y="914400"/>
                    </a:lnTo>
                    <a:lnTo>
                      <a:pt x="9601200" y="736600"/>
                    </a:lnTo>
                    <a:cubicBezTo>
                      <a:pt x="9652000" y="635000"/>
                      <a:pt x="9753600" y="558800"/>
                      <a:pt x="9867900" y="558800"/>
                    </a:cubicBezTo>
                    <a:lnTo>
                      <a:pt x="10045700" y="558800"/>
                    </a:lnTo>
                    <a:cubicBezTo>
                      <a:pt x="10160000" y="558800"/>
                      <a:pt x="10261600" y="635000"/>
                      <a:pt x="10312400" y="736600"/>
                    </a:cubicBezTo>
                    <a:lnTo>
                      <a:pt x="10375900" y="914400"/>
                    </a:lnTo>
                    <a:lnTo>
                      <a:pt x="10566400" y="1358900"/>
                    </a:lnTo>
                    <a:cubicBezTo>
                      <a:pt x="10579100" y="1371600"/>
                      <a:pt x="10579100" y="1384300"/>
                      <a:pt x="10566400" y="1397000"/>
                    </a:cubicBezTo>
                    <a:cubicBezTo>
                      <a:pt x="10566400" y="1409700"/>
                      <a:pt x="10553700" y="1409700"/>
                      <a:pt x="10541000" y="1409700"/>
                    </a:cubicBezTo>
                    <a:lnTo>
                      <a:pt x="10477500" y="1409700"/>
                    </a:lnTo>
                    <a:cubicBezTo>
                      <a:pt x="10414000" y="1409700"/>
                      <a:pt x="10363200" y="1371600"/>
                      <a:pt x="10337800" y="1320800"/>
                    </a:cubicBezTo>
                    <a:lnTo>
                      <a:pt x="10185400" y="965200"/>
                    </a:lnTo>
                    <a:cubicBezTo>
                      <a:pt x="10185400" y="952500"/>
                      <a:pt x="10172700" y="965200"/>
                      <a:pt x="10172700" y="965200"/>
                    </a:cubicBezTo>
                    <a:lnTo>
                      <a:pt x="10236200" y="1409700"/>
                    </a:lnTo>
                    <a:lnTo>
                      <a:pt x="10312400" y="2222500"/>
                    </a:lnTo>
                    <a:cubicBezTo>
                      <a:pt x="10312400" y="2235200"/>
                      <a:pt x="10299700" y="2235200"/>
                      <a:pt x="10299700" y="2247900"/>
                    </a:cubicBezTo>
                    <a:cubicBezTo>
                      <a:pt x="10287000" y="2247900"/>
                      <a:pt x="10287000" y="2260600"/>
                      <a:pt x="10274300" y="2260600"/>
                    </a:cubicBezTo>
                    <a:lnTo>
                      <a:pt x="10223500" y="2260600"/>
                    </a:lnTo>
                    <a:cubicBezTo>
                      <a:pt x="10147300" y="2260600"/>
                      <a:pt x="10083800" y="2209800"/>
                      <a:pt x="10083800" y="2133600"/>
                    </a:cubicBezTo>
                    <a:lnTo>
                      <a:pt x="9969500" y="1447800"/>
                    </a:lnTo>
                    <a:cubicBezTo>
                      <a:pt x="9956800" y="1447800"/>
                      <a:pt x="9956800" y="1447800"/>
                      <a:pt x="9944100" y="1447800"/>
                    </a:cubicBezTo>
                    <a:lnTo>
                      <a:pt x="9829800" y="2133600"/>
                    </a:lnTo>
                    <a:cubicBezTo>
                      <a:pt x="9829800" y="2209800"/>
                      <a:pt x="9766300" y="2260600"/>
                      <a:pt x="9690100" y="2260600"/>
                    </a:cubicBezTo>
                    <a:lnTo>
                      <a:pt x="9639300" y="2260600"/>
                    </a:lnTo>
                    <a:cubicBezTo>
                      <a:pt x="9626600" y="2260600"/>
                      <a:pt x="9626600" y="2247900"/>
                      <a:pt x="9613900" y="2247900"/>
                    </a:cubicBezTo>
                    <a:cubicBezTo>
                      <a:pt x="9613900" y="2235200"/>
                      <a:pt x="9601200" y="2235200"/>
                      <a:pt x="9601200" y="2222500"/>
                    </a:cubicBezTo>
                    <a:lnTo>
                      <a:pt x="9677400" y="1409700"/>
                    </a:lnTo>
                    <a:lnTo>
                      <a:pt x="9740900" y="965200"/>
                    </a:lnTo>
                    <a:close/>
                  </a:path>
                </a:pathLst>
              </a:custGeom>
              <a:solidFill>
                <a:srgbClr val="0097B2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0680700" y="0"/>
                <a:ext cx="2578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2578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close/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close/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close/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close/>
                  </a:path>
                </a:pathLst>
              </a:custGeom>
              <a:solidFill>
                <a:srgbClr val="B3B5A9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977510" y="-1069853"/>
            <a:ext cx="7159656" cy="7159627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8367" r="-14965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87503" y="703574"/>
            <a:ext cx="7942168" cy="1396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49"/>
              </a:lnSpc>
            </a:pPr>
            <a:r>
              <a:rPr lang="en-US" sz="8224" spc="806">
                <a:solidFill>
                  <a:srgbClr val="FFFFFF"/>
                </a:solidFill>
                <a:latin typeface="Oswald Bold"/>
              </a:rPr>
              <a:t>VOLONTERI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0706" y="-3368517"/>
            <a:ext cx="4959890" cy="49598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066179" y="6200717"/>
            <a:ext cx="8266775" cy="82667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325447" y="-7283205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5"/>
                </a:lnTo>
                <a:lnTo>
                  <a:pt x="0" y="12426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 rot="-3986589">
            <a:off x="14275792" y="7675620"/>
            <a:ext cx="7127577" cy="7313745"/>
          </a:xfrm>
          <a:custGeom>
            <a:avLst/>
            <a:gdLst/>
            <a:ahLst/>
            <a:cxnLst/>
            <a:rect l="l" t="t" r="r" b="b"/>
            <a:pathLst>
              <a:path w="7127577" h="7313745">
                <a:moveTo>
                  <a:pt x="0" y="0"/>
                </a:moveTo>
                <a:lnTo>
                  <a:pt x="7127576" y="0"/>
                </a:lnTo>
                <a:lnTo>
                  <a:pt x="7127576" y="7313745"/>
                </a:lnTo>
                <a:lnTo>
                  <a:pt x="0" y="7313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TextBox 10"/>
          <p:cNvSpPr txBox="1"/>
          <p:nvPr/>
        </p:nvSpPr>
        <p:spPr>
          <a:xfrm>
            <a:off x="2852899" y="17812"/>
            <a:ext cx="7942168" cy="1396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49"/>
              </a:lnSpc>
            </a:pPr>
            <a:r>
              <a:rPr lang="en-US" sz="8224" spc="806">
                <a:solidFill>
                  <a:srgbClr val="FFFFFF"/>
                </a:solidFill>
                <a:latin typeface="Oswald Bold"/>
              </a:rPr>
              <a:t>STATISTIKA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73995" y="1700351"/>
            <a:ext cx="9586106" cy="819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19 dana edukacija + 1 dan studijsko putovanje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2 dana informiranja javnosti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2 dana volonterskih akcija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10 sastanaka projektnog tima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izrađeno 30 komada društvene igre (+ testiranje igre)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19 volontera sudjelovalo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148 učenika osnovnih škola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26 djece predškolske dobi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15 odgojno-obrazovnih djelatnika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81 sudionik projekta (uključujući i volontere)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web stranica projekta: </a:t>
            </a:r>
            <a:r>
              <a:rPr lang="en-US" sz="2270" spc="222">
                <a:solidFill>
                  <a:srgbClr val="F5FFF5"/>
                </a:solidFill>
                <a:latin typeface="DM Sans Bold"/>
              </a:rPr>
              <a:t>www.zaklon.org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500 letaka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20 plakata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3 roll-up banner-a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80 komada notebook-a i 80 komada kemijskih olovaka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logo projekta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72 komada USB-a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nabavljena oprema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voditelj i asistent projekta</a:t>
            </a:r>
          </a:p>
          <a:p>
            <a:pPr marL="490164" lvl="1" indent="-245082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evaluacije projekta</a:t>
            </a:r>
          </a:p>
          <a:p>
            <a:pPr marL="490164" lvl="1" indent="-245082" algn="l">
              <a:lnSpc>
                <a:spcPts val="3133"/>
              </a:lnSpc>
              <a:buFont typeface="Arial"/>
              <a:buChar char="•"/>
            </a:pPr>
            <a:r>
              <a:rPr lang="en-US" sz="2270" spc="222">
                <a:solidFill>
                  <a:srgbClr val="F5FFF5"/>
                </a:solidFill>
                <a:latin typeface="DM Sans"/>
              </a:rPr>
              <a:t>5 ZNS-a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676778" y="8972691"/>
            <a:ext cx="5422036" cy="922409"/>
            <a:chOff x="0" y="0"/>
            <a:chExt cx="7229381" cy="1229879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7229381" cy="1229879"/>
              <a:chOff x="0" y="0"/>
              <a:chExt cx="13271500" cy="225777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2700" y="0"/>
                <a:ext cx="10579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10579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close/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close/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close/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close/>
                    <a:moveTo>
                      <a:pt x="3289300" y="0"/>
                    </a:moveTo>
                    <a:cubicBezTo>
                      <a:pt x="3175000" y="0"/>
                      <a:pt x="3073400" y="88900"/>
                      <a:pt x="3073400" y="215900"/>
                    </a:cubicBezTo>
                    <a:lnTo>
                      <a:pt x="3073400" y="279400"/>
                    </a:lnTo>
                    <a:cubicBezTo>
                      <a:pt x="3073400" y="393700"/>
                      <a:pt x="3175000" y="495300"/>
                      <a:pt x="3289300" y="495300"/>
                    </a:cubicBezTo>
                    <a:cubicBezTo>
                      <a:pt x="3403600" y="495300"/>
                      <a:pt x="3505200" y="393700"/>
                      <a:pt x="3505200" y="279400"/>
                    </a:cubicBezTo>
                    <a:lnTo>
                      <a:pt x="3505200" y="215900"/>
                    </a:lnTo>
                    <a:cubicBezTo>
                      <a:pt x="3505200" y="88900"/>
                      <a:pt x="3403600" y="0"/>
                      <a:pt x="3289300" y="0"/>
                    </a:cubicBezTo>
                    <a:close/>
                    <a:moveTo>
                      <a:pt x="3073400" y="965200"/>
                    </a:moveTo>
                    <a:cubicBezTo>
                      <a:pt x="3073400" y="965200"/>
                      <a:pt x="3060700" y="952500"/>
                      <a:pt x="3060700" y="965200"/>
                    </a:cubicBezTo>
                    <a:lnTo>
                      <a:pt x="2908300" y="1320800"/>
                    </a:lnTo>
                    <a:cubicBezTo>
                      <a:pt x="2882900" y="1371600"/>
                      <a:pt x="2832100" y="1409700"/>
                      <a:pt x="27686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79700" y="1409700"/>
                      <a:pt x="2679700" y="1397000"/>
                    </a:cubicBezTo>
                    <a:cubicBezTo>
                      <a:pt x="2667000" y="1384300"/>
                      <a:pt x="2667000" y="1371600"/>
                      <a:pt x="2679700" y="1358900"/>
                    </a:cubicBezTo>
                    <a:lnTo>
                      <a:pt x="2870200" y="914400"/>
                    </a:lnTo>
                    <a:lnTo>
                      <a:pt x="2933700" y="736600"/>
                    </a:lnTo>
                    <a:cubicBezTo>
                      <a:pt x="2984500" y="635000"/>
                      <a:pt x="3086100" y="558800"/>
                      <a:pt x="3200400" y="558800"/>
                    </a:cubicBezTo>
                    <a:lnTo>
                      <a:pt x="3378200" y="558800"/>
                    </a:lnTo>
                    <a:cubicBezTo>
                      <a:pt x="3492500" y="558800"/>
                      <a:pt x="3594100" y="635000"/>
                      <a:pt x="3644900" y="736600"/>
                    </a:cubicBezTo>
                    <a:lnTo>
                      <a:pt x="3708400" y="914400"/>
                    </a:lnTo>
                    <a:lnTo>
                      <a:pt x="3898900" y="1358900"/>
                    </a:lnTo>
                    <a:cubicBezTo>
                      <a:pt x="3911600" y="1371600"/>
                      <a:pt x="3911600" y="1384300"/>
                      <a:pt x="3898900" y="1397000"/>
                    </a:cubicBezTo>
                    <a:cubicBezTo>
                      <a:pt x="3898900" y="1409700"/>
                      <a:pt x="3886200" y="1409700"/>
                      <a:pt x="3873500" y="1409700"/>
                    </a:cubicBezTo>
                    <a:lnTo>
                      <a:pt x="3810000" y="1409700"/>
                    </a:lnTo>
                    <a:cubicBezTo>
                      <a:pt x="3746500" y="1409700"/>
                      <a:pt x="3695700" y="1371600"/>
                      <a:pt x="3670300" y="1320800"/>
                    </a:cubicBezTo>
                    <a:lnTo>
                      <a:pt x="3517900" y="965200"/>
                    </a:lnTo>
                    <a:cubicBezTo>
                      <a:pt x="3517900" y="952500"/>
                      <a:pt x="3505200" y="965200"/>
                      <a:pt x="3505200" y="965200"/>
                    </a:cubicBezTo>
                    <a:lnTo>
                      <a:pt x="3568700" y="1409700"/>
                    </a:lnTo>
                    <a:lnTo>
                      <a:pt x="3644900" y="2222500"/>
                    </a:lnTo>
                    <a:cubicBezTo>
                      <a:pt x="3644900" y="2235200"/>
                      <a:pt x="3632200" y="2235200"/>
                      <a:pt x="3632200" y="2247900"/>
                    </a:cubicBezTo>
                    <a:cubicBezTo>
                      <a:pt x="3619500" y="2247900"/>
                      <a:pt x="3619500" y="2260600"/>
                      <a:pt x="3606800" y="2260600"/>
                    </a:cubicBezTo>
                    <a:lnTo>
                      <a:pt x="3556000" y="2260600"/>
                    </a:lnTo>
                    <a:cubicBezTo>
                      <a:pt x="3479800" y="2260600"/>
                      <a:pt x="3416300" y="2209800"/>
                      <a:pt x="3416300" y="2133600"/>
                    </a:cubicBezTo>
                    <a:lnTo>
                      <a:pt x="3302000" y="1447800"/>
                    </a:lnTo>
                    <a:cubicBezTo>
                      <a:pt x="3289300" y="1447800"/>
                      <a:pt x="3289300" y="1447800"/>
                      <a:pt x="3276600" y="1447800"/>
                    </a:cubicBezTo>
                    <a:lnTo>
                      <a:pt x="3162300" y="2133600"/>
                    </a:lnTo>
                    <a:cubicBezTo>
                      <a:pt x="3162300" y="2209800"/>
                      <a:pt x="3098800" y="2260600"/>
                      <a:pt x="3022600" y="2260600"/>
                    </a:cubicBezTo>
                    <a:lnTo>
                      <a:pt x="2971800" y="2260600"/>
                    </a:lnTo>
                    <a:cubicBezTo>
                      <a:pt x="2959100" y="2260600"/>
                      <a:pt x="2959100" y="2247900"/>
                      <a:pt x="2946400" y="2247900"/>
                    </a:cubicBezTo>
                    <a:cubicBezTo>
                      <a:pt x="2946400" y="2235200"/>
                      <a:pt x="2933700" y="2235200"/>
                      <a:pt x="2933700" y="2222500"/>
                    </a:cubicBezTo>
                    <a:lnTo>
                      <a:pt x="3009900" y="1409700"/>
                    </a:lnTo>
                    <a:lnTo>
                      <a:pt x="3073400" y="965200"/>
                    </a:lnTo>
                    <a:close/>
                    <a:moveTo>
                      <a:pt x="4622800" y="0"/>
                    </a:moveTo>
                    <a:cubicBezTo>
                      <a:pt x="4508500" y="0"/>
                      <a:pt x="4406900" y="88900"/>
                      <a:pt x="4406900" y="215900"/>
                    </a:cubicBezTo>
                    <a:lnTo>
                      <a:pt x="4406900" y="279400"/>
                    </a:lnTo>
                    <a:cubicBezTo>
                      <a:pt x="4406900" y="393700"/>
                      <a:pt x="4508500" y="495300"/>
                      <a:pt x="4622800" y="495300"/>
                    </a:cubicBezTo>
                    <a:cubicBezTo>
                      <a:pt x="4737100" y="495300"/>
                      <a:pt x="4838700" y="393700"/>
                      <a:pt x="4838700" y="279400"/>
                    </a:cubicBezTo>
                    <a:lnTo>
                      <a:pt x="4838700" y="215900"/>
                    </a:lnTo>
                    <a:cubicBezTo>
                      <a:pt x="4838700" y="88900"/>
                      <a:pt x="4737100" y="0"/>
                      <a:pt x="4622800" y="0"/>
                    </a:cubicBezTo>
                    <a:close/>
                    <a:moveTo>
                      <a:pt x="4406900" y="965200"/>
                    </a:moveTo>
                    <a:cubicBezTo>
                      <a:pt x="4406900" y="965200"/>
                      <a:pt x="4394200" y="952500"/>
                      <a:pt x="4394200" y="965200"/>
                    </a:cubicBezTo>
                    <a:lnTo>
                      <a:pt x="4241800" y="1320800"/>
                    </a:lnTo>
                    <a:cubicBezTo>
                      <a:pt x="4216400" y="1371600"/>
                      <a:pt x="4165600" y="1409700"/>
                      <a:pt x="41021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13200" y="1409700"/>
                      <a:pt x="4013200" y="1397000"/>
                    </a:cubicBezTo>
                    <a:cubicBezTo>
                      <a:pt x="4000500" y="1384300"/>
                      <a:pt x="4000500" y="1371600"/>
                      <a:pt x="4013200" y="1358900"/>
                    </a:cubicBezTo>
                    <a:lnTo>
                      <a:pt x="4203700" y="914400"/>
                    </a:lnTo>
                    <a:lnTo>
                      <a:pt x="4267200" y="736600"/>
                    </a:lnTo>
                    <a:cubicBezTo>
                      <a:pt x="4318000" y="635000"/>
                      <a:pt x="4419600" y="558800"/>
                      <a:pt x="4533900" y="558800"/>
                    </a:cubicBezTo>
                    <a:lnTo>
                      <a:pt x="4711700" y="558800"/>
                    </a:lnTo>
                    <a:cubicBezTo>
                      <a:pt x="4826000" y="558800"/>
                      <a:pt x="4927600" y="635000"/>
                      <a:pt x="4978400" y="736600"/>
                    </a:cubicBezTo>
                    <a:lnTo>
                      <a:pt x="5041900" y="914400"/>
                    </a:lnTo>
                    <a:lnTo>
                      <a:pt x="5232400" y="1358900"/>
                    </a:lnTo>
                    <a:cubicBezTo>
                      <a:pt x="5245100" y="1371600"/>
                      <a:pt x="5245100" y="1384300"/>
                      <a:pt x="5232400" y="1397000"/>
                    </a:cubicBezTo>
                    <a:cubicBezTo>
                      <a:pt x="5232400" y="1409700"/>
                      <a:pt x="5219700" y="1409700"/>
                      <a:pt x="5207000" y="1409700"/>
                    </a:cubicBezTo>
                    <a:lnTo>
                      <a:pt x="5143500" y="1409700"/>
                    </a:lnTo>
                    <a:cubicBezTo>
                      <a:pt x="5080000" y="1409700"/>
                      <a:pt x="5029200" y="1371600"/>
                      <a:pt x="5003800" y="1320800"/>
                    </a:cubicBezTo>
                    <a:lnTo>
                      <a:pt x="4851400" y="965200"/>
                    </a:lnTo>
                    <a:cubicBezTo>
                      <a:pt x="4851400" y="952500"/>
                      <a:pt x="4838700" y="965200"/>
                      <a:pt x="4838700" y="965200"/>
                    </a:cubicBezTo>
                    <a:lnTo>
                      <a:pt x="4902200" y="1409700"/>
                    </a:lnTo>
                    <a:lnTo>
                      <a:pt x="4978400" y="2222500"/>
                    </a:lnTo>
                    <a:cubicBezTo>
                      <a:pt x="4978400" y="2235200"/>
                      <a:pt x="4965700" y="2235200"/>
                      <a:pt x="4965700" y="2247900"/>
                    </a:cubicBezTo>
                    <a:cubicBezTo>
                      <a:pt x="4953000" y="2247900"/>
                      <a:pt x="4953000" y="2260600"/>
                      <a:pt x="4940300" y="2260600"/>
                    </a:cubicBezTo>
                    <a:lnTo>
                      <a:pt x="4889500" y="2260600"/>
                    </a:lnTo>
                    <a:cubicBezTo>
                      <a:pt x="4813300" y="2260600"/>
                      <a:pt x="4749800" y="2209800"/>
                      <a:pt x="4749800" y="2133600"/>
                    </a:cubicBezTo>
                    <a:lnTo>
                      <a:pt x="4635500" y="1447800"/>
                    </a:lnTo>
                    <a:cubicBezTo>
                      <a:pt x="4622800" y="1447800"/>
                      <a:pt x="4622800" y="1447800"/>
                      <a:pt x="4610100" y="1447800"/>
                    </a:cubicBezTo>
                    <a:lnTo>
                      <a:pt x="4495800" y="2133600"/>
                    </a:lnTo>
                    <a:cubicBezTo>
                      <a:pt x="4495800" y="2209800"/>
                      <a:pt x="4432300" y="2260600"/>
                      <a:pt x="4356100" y="2260600"/>
                    </a:cubicBezTo>
                    <a:lnTo>
                      <a:pt x="4305300" y="2260600"/>
                    </a:lnTo>
                    <a:cubicBezTo>
                      <a:pt x="4292600" y="2260600"/>
                      <a:pt x="4292600" y="2247900"/>
                      <a:pt x="4279900" y="2247900"/>
                    </a:cubicBezTo>
                    <a:cubicBezTo>
                      <a:pt x="4279900" y="2235200"/>
                      <a:pt x="4267200" y="2235200"/>
                      <a:pt x="4267200" y="2222500"/>
                    </a:cubicBezTo>
                    <a:lnTo>
                      <a:pt x="4343400" y="1409700"/>
                    </a:lnTo>
                    <a:lnTo>
                      <a:pt x="4406900" y="965200"/>
                    </a:lnTo>
                    <a:close/>
                    <a:moveTo>
                      <a:pt x="5956300" y="0"/>
                    </a:moveTo>
                    <a:cubicBezTo>
                      <a:pt x="5842000" y="0"/>
                      <a:pt x="5740400" y="88900"/>
                      <a:pt x="5740400" y="215900"/>
                    </a:cubicBezTo>
                    <a:lnTo>
                      <a:pt x="5740400" y="279400"/>
                    </a:lnTo>
                    <a:cubicBezTo>
                      <a:pt x="5740400" y="393700"/>
                      <a:pt x="5842000" y="495300"/>
                      <a:pt x="5956300" y="495300"/>
                    </a:cubicBezTo>
                    <a:cubicBezTo>
                      <a:pt x="6070600" y="495300"/>
                      <a:pt x="6172200" y="393700"/>
                      <a:pt x="6172200" y="279400"/>
                    </a:cubicBezTo>
                    <a:lnTo>
                      <a:pt x="6172200" y="215900"/>
                    </a:lnTo>
                    <a:cubicBezTo>
                      <a:pt x="6172200" y="88900"/>
                      <a:pt x="6070600" y="0"/>
                      <a:pt x="5956300" y="0"/>
                    </a:cubicBezTo>
                    <a:close/>
                    <a:moveTo>
                      <a:pt x="5740400" y="965200"/>
                    </a:moveTo>
                    <a:cubicBezTo>
                      <a:pt x="5740400" y="965200"/>
                      <a:pt x="5727700" y="952500"/>
                      <a:pt x="5727700" y="965200"/>
                    </a:cubicBezTo>
                    <a:lnTo>
                      <a:pt x="5575300" y="1320800"/>
                    </a:lnTo>
                    <a:cubicBezTo>
                      <a:pt x="5549900" y="1371600"/>
                      <a:pt x="5499100" y="1409700"/>
                      <a:pt x="54356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46700" y="1409700"/>
                      <a:pt x="5346700" y="1397000"/>
                    </a:cubicBezTo>
                    <a:cubicBezTo>
                      <a:pt x="5334000" y="1384300"/>
                      <a:pt x="5334000" y="1371600"/>
                      <a:pt x="5346700" y="1358900"/>
                    </a:cubicBezTo>
                    <a:lnTo>
                      <a:pt x="5537200" y="914400"/>
                    </a:lnTo>
                    <a:lnTo>
                      <a:pt x="5600700" y="736600"/>
                    </a:lnTo>
                    <a:cubicBezTo>
                      <a:pt x="5651500" y="635000"/>
                      <a:pt x="5753100" y="558800"/>
                      <a:pt x="5867400" y="558800"/>
                    </a:cubicBezTo>
                    <a:lnTo>
                      <a:pt x="6045200" y="558800"/>
                    </a:lnTo>
                    <a:cubicBezTo>
                      <a:pt x="6159500" y="558800"/>
                      <a:pt x="6261100" y="635000"/>
                      <a:pt x="6311900" y="736600"/>
                    </a:cubicBezTo>
                    <a:lnTo>
                      <a:pt x="6375400" y="914400"/>
                    </a:lnTo>
                    <a:lnTo>
                      <a:pt x="6565900" y="1358900"/>
                    </a:lnTo>
                    <a:cubicBezTo>
                      <a:pt x="6578600" y="1371600"/>
                      <a:pt x="6578600" y="1384300"/>
                      <a:pt x="6565900" y="1397000"/>
                    </a:cubicBezTo>
                    <a:cubicBezTo>
                      <a:pt x="6565900" y="1409700"/>
                      <a:pt x="6553200" y="1409700"/>
                      <a:pt x="6540500" y="1409700"/>
                    </a:cubicBezTo>
                    <a:lnTo>
                      <a:pt x="6477000" y="1409700"/>
                    </a:lnTo>
                    <a:cubicBezTo>
                      <a:pt x="6413500" y="1409700"/>
                      <a:pt x="6362700" y="1371600"/>
                      <a:pt x="6337300" y="1320800"/>
                    </a:cubicBezTo>
                    <a:lnTo>
                      <a:pt x="6184900" y="965200"/>
                    </a:lnTo>
                    <a:cubicBezTo>
                      <a:pt x="6184900" y="952500"/>
                      <a:pt x="6172200" y="965200"/>
                      <a:pt x="6172200" y="965200"/>
                    </a:cubicBezTo>
                    <a:lnTo>
                      <a:pt x="6235700" y="1409700"/>
                    </a:lnTo>
                    <a:lnTo>
                      <a:pt x="6311900" y="2222500"/>
                    </a:lnTo>
                    <a:cubicBezTo>
                      <a:pt x="6311900" y="2235200"/>
                      <a:pt x="6299200" y="2235200"/>
                      <a:pt x="6299200" y="2247900"/>
                    </a:cubicBezTo>
                    <a:cubicBezTo>
                      <a:pt x="6286500" y="2247900"/>
                      <a:pt x="6286500" y="2260600"/>
                      <a:pt x="6273800" y="2260600"/>
                    </a:cubicBezTo>
                    <a:lnTo>
                      <a:pt x="6223000" y="2260600"/>
                    </a:lnTo>
                    <a:cubicBezTo>
                      <a:pt x="6146800" y="2260600"/>
                      <a:pt x="6083300" y="2209800"/>
                      <a:pt x="6083300" y="2133600"/>
                    </a:cubicBezTo>
                    <a:lnTo>
                      <a:pt x="5969000" y="1447800"/>
                    </a:lnTo>
                    <a:cubicBezTo>
                      <a:pt x="5956300" y="1447800"/>
                      <a:pt x="5956300" y="1447800"/>
                      <a:pt x="5943600" y="1447800"/>
                    </a:cubicBezTo>
                    <a:lnTo>
                      <a:pt x="5829300" y="2133600"/>
                    </a:lnTo>
                    <a:cubicBezTo>
                      <a:pt x="5829300" y="2209800"/>
                      <a:pt x="5765800" y="2260600"/>
                      <a:pt x="5689600" y="2260600"/>
                    </a:cubicBezTo>
                    <a:lnTo>
                      <a:pt x="5638800" y="2260600"/>
                    </a:lnTo>
                    <a:cubicBezTo>
                      <a:pt x="5626100" y="2260600"/>
                      <a:pt x="5626100" y="2247900"/>
                      <a:pt x="5613400" y="2247900"/>
                    </a:cubicBezTo>
                    <a:cubicBezTo>
                      <a:pt x="5613400" y="2235200"/>
                      <a:pt x="5600700" y="2235200"/>
                      <a:pt x="5600700" y="2222500"/>
                    </a:cubicBezTo>
                    <a:lnTo>
                      <a:pt x="5676900" y="1409700"/>
                    </a:lnTo>
                    <a:lnTo>
                      <a:pt x="5740400" y="965200"/>
                    </a:lnTo>
                    <a:close/>
                    <a:moveTo>
                      <a:pt x="7289800" y="0"/>
                    </a:moveTo>
                    <a:cubicBezTo>
                      <a:pt x="7175500" y="0"/>
                      <a:pt x="7073900" y="88900"/>
                      <a:pt x="7073900" y="215900"/>
                    </a:cubicBezTo>
                    <a:lnTo>
                      <a:pt x="7073900" y="279400"/>
                    </a:lnTo>
                    <a:cubicBezTo>
                      <a:pt x="7073900" y="393700"/>
                      <a:pt x="7175500" y="495300"/>
                      <a:pt x="7289800" y="495300"/>
                    </a:cubicBezTo>
                    <a:cubicBezTo>
                      <a:pt x="7404100" y="495300"/>
                      <a:pt x="7505700" y="393700"/>
                      <a:pt x="7505700" y="279400"/>
                    </a:cubicBezTo>
                    <a:lnTo>
                      <a:pt x="7505700" y="215900"/>
                    </a:lnTo>
                    <a:cubicBezTo>
                      <a:pt x="7505700" y="88900"/>
                      <a:pt x="7404100" y="0"/>
                      <a:pt x="7289800" y="0"/>
                    </a:cubicBezTo>
                    <a:close/>
                    <a:moveTo>
                      <a:pt x="7073900" y="965200"/>
                    </a:moveTo>
                    <a:cubicBezTo>
                      <a:pt x="7073900" y="965200"/>
                      <a:pt x="7061200" y="952500"/>
                      <a:pt x="7061200" y="965200"/>
                    </a:cubicBezTo>
                    <a:lnTo>
                      <a:pt x="6908800" y="1320800"/>
                    </a:lnTo>
                    <a:cubicBezTo>
                      <a:pt x="6883400" y="1371600"/>
                      <a:pt x="6832600" y="1409700"/>
                      <a:pt x="67691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80200" y="1409700"/>
                      <a:pt x="6680200" y="1397000"/>
                    </a:cubicBezTo>
                    <a:cubicBezTo>
                      <a:pt x="6667500" y="1384300"/>
                      <a:pt x="6667500" y="1371600"/>
                      <a:pt x="6680200" y="1358900"/>
                    </a:cubicBezTo>
                    <a:lnTo>
                      <a:pt x="6870700" y="914400"/>
                    </a:lnTo>
                    <a:lnTo>
                      <a:pt x="6934200" y="736600"/>
                    </a:lnTo>
                    <a:cubicBezTo>
                      <a:pt x="6985000" y="635000"/>
                      <a:pt x="7086600" y="558800"/>
                      <a:pt x="7200900" y="558800"/>
                    </a:cubicBezTo>
                    <a:lnTo>
                      <a:pt x="7378700" y="558800"/>
                    </a:lnTo>
                    <a:cubicBezTo>
                      <a:pt x="7493000" y="558800"/>
                      <a:pt x="7594600" y="635000"/>
                      <a:pt x="7645400" y="736600"/>
                    </a:cubicBezTo>
                    <a:lnTo>
                      <a:pt x="7708900" y="914400"/>
                    </a:lnTo>
                    <a:lnTo>
                      <a:pt x="7899400" y="1358900"/>
                    </a:lnTo>
                    <a:cubicBezTo>
                      <a:pt x="7912100" y="1371600"/>
                      <a:pt x="7912100" y="1384300"/>
                      <a:pt x="7899400" y="1397000"/>
                    </a:cubicBezTo>
                    <a:cubicBezTo>
                      <a:pt x="7899400" y="1409700"/>
                      <a:pt x="7886700" y="1409700"/>
                      <a:pt x="7874000" y="1409700"/>
                    </a:cubicBezTo>
                    <a:lnTo>
                      <a:pt x="7810500" y="1409700"/>
                    </a:lnTo>
                    <a:cubicBezTo>
                      <a:pt x="7747000" y="1409700"/>
                      <a:pt x="7696200" y="1371600"/>
                      <a:pt x="7670800" y="1320800"/>
                    </a:cubicBezTo>
                    <a:lnTo>
                      <a:pt x="7518400" y="965200"/>
                    </a:lnTo>
                    <a:cubicBezTo>
                      <a:pt x="7518400" y="952500"/>
                      <a:pt x="7505700" y="965200"/>
                      <a:pt x="7505700" y="965200"/>
                    </a:cubicBezTo>
                    <a:lnTo>
                      <a:pt x="7569200" y="1409700"/>
                    </a:lnTo>
                    <a:lnTo>
                      <a:pt x="7645400" y="2222500"/>
                    </a:lnTo>
                    <a:cubicBezTo>
                      <a:pt x="7645400" y="2235200"/>
                      <a:pt x="7632700" y="2235200"/>
                      <a:pt x="7632700" y="2247900"/>
                    </a:cubicBezTo>
                    <a:cubicBezTo>
                      <a:pt x="7620000" y="2247900"/>
                      <a:pt x="7620000" y="2260600"/>
                      <a:pt x="7607300" y="2260600"/>
                    </a:cubicBezTo>
                    <a:lnTo>
                      <a:pt x="7556500" y="2260600"/>
                    </a:lnTo>
                    <a:cubicBezTo>
                      <a:pt x="7480300" y="2260600"/>
                      <a:pt x="7416800" y="2209800"/>
                      <a:pt x="7416800" y="2133600"/>
                    </a:cubicBezTo>
                    <a:lnTo>
                      <a:pt x="7302500" y="1447800"/>
                    </a:lnTo>
                    <a:cubicBezTo>
                      <a:pt x="7289800" y="1447800"/>
                      <a:pt x="7289800" y="1447800"/>
                      <a:pt x="7277100" y="1447800"/>
                    </a:cubicBezTo>
                    <a:lnTo>
                      <a:pt x="7162800" y="2133600"/>
                    </a:lnTo>
                    <a:cubicBezTo>
                      <a:pt x="7162800" y="2209800"/>
                      <a:pt x="7099300" y="2260600"/>
                      <a:pt x="7023100" y="2260600"/>
                    </a:cubicBezTo>
                    <a:lnTo>
                      <a:pt x="6972300" y="2260600"/>
                    </a:lnTo>
                    <a:cubicBezTo>
                      <a:pt x="6959600" y="2260600"/>
                      <a:pt x="6959600" y="2247900"/>
                      <a:pt x="6946900" y="2247900"/>
                    </a:cubicBezTo>
                    <a:cubicBezTo>
                      <a:pt x="6946900" y="2235200"/>
                      <a:pt x="6934200" y="2235200"/>
                      <a:pt x="6934200" y="2222500"/>
                    </a:cubicBezTo>
                    <a:lnTo>
                      <a:pt x="7010400" y="1409700"/>
                    </a:lnTo>
                    <a:lnTo>
                      <a:pt x="7073900" y="965200"/>
                    </a:lnTo>
                    <a:close/>
                    <a:moveTo>
                      <a:pt x="8623300" y="0"/>
                    </a:moveTo>
                    <a:cubicBezTo>
                      <a:pt x="8509000" y="0"/>
                      <a:pt x="8407400" y="88900"/>
                      <a:pt x="8407400" y="215900"/>
                    </a:cubicBezTo>
                    <a:lnTo>
                      <a:pt x="8407400" y="279400"/>
                    </a:lnTo>
                    <a:cubicBezTo>
                      <a:pt x="8407400" y="393700"/>
                      <a:pt x="8509000" y="495300"/>
                      <a:pt x="8623300" y="495300"/>
                    </a:cubicBezTo>
                    <a:cubicBezTo>
                      <a:pt x="8737600" y="495300"/>
                      <a:pt x="8839200" y="393700"/>
                      <a:pt x="8839200" y="279400"/>
                    </a:cubicBezTo>
                    <a:lnTo>
                      <a:pt x="8839200" y="215900"/>
                    </a:lnTo>
                    <a:cubicBezTo>
                      <a:pt x="8839200" y="88900"/>
                      <a:pt x="8737600" y="0"/>
                      <a:pt x="8623300" y="0"/>
                    </a:cubicBezTo>
                    <a:close/>
                    <a:moveTo>
                      <a:pt x="8407400" y="965200"/>
                    </a:moveTo>
                    <a:cubicBezTo>
                      <a:pt x="8407400" y="965200"/>
                      <a:pt x="8394700" y="952500"/>
                      <a:pt x="8394700" y="965200"/>
                    </a:cubicBezTo>
                    <a:lnTo>
                      <a:pt x="8242300" y="1320800"/>
                    </a:lnTo>
                    <a:cubicBezTo>
                      <a:pt x="8216900" y="1371600"/>
                      <a:pt x="8166100" y="1409700"/>
                      <a:pt x="81026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13700" y="1409700"/>
                      <a:pt x="8013700" y="1397000"/>
                    </a:cubicBezTo>
                    <a:cubicBezTo>
                      <a:pt x="8001000" y="1384300"/>
                      <a:pt x="8001000" y="1371600"/>
                      <a:pt x="8013700" y="1358900"/>
                    </a:cubicBezTo>
                    <a:lnTo>
                      <a:pt x="8204200" y="914400"/>
                    </a:lnTo>
                    <a:lnTo>
                      <a:pt x="8267700" y="736600"/>
                    </a:lnTo>
                    <a:cubicBezTo>
                      <a:pt x="8318500" y="635000"/>
                      <a:pt x="8420100" y="558800"/>
                      <a:pt x="8534400" y="558800"/>
                    </a:cubicBezTo>
                    <a:lnTo>
                      <a:pt x="8712200" y="558800"/>
                    </a:lnTo>
                    <a:cubicBezTo>
                      <a:pt x="8826500" y="558800"/>
                      <a:pt x="8928100" y="635000"/>
                      <a:pt x="8978900" y="736600"/>
                    </a:cubicBezTo>
                    <a:lnTo>
                      <a:pt x="9042400" y="914400"/>
                    </a:lnTo>
                    <a:lnTo>
                      <a:pt x="9232900" y="1358900"/>
                    </a:lnTo>
                    <a:cubicBezTo>
                      <a:pt x="9245600" y="1371600"/>
                      <a:pt x="9245600" y="1384300"/>
                      <a:pt x="9232900" y="1397000"/>
                    </a:cubicBezTo>
                    <a:cubicBezTo>
                      <a:pt x="9232900" y="1409700"/>
                      <a:pt x="9220200" y="1409700"/>
                      <a:pt x="9207500" y="1409700"/>
                    </a:cubicBezTo>
                    <a:lnTo>
                      <a:pt x="9144000" y="1409700"/>
                    </a:lnTo>
                    <a:cubicBezTo>
                      <a:pt x="9080500" y="1409700"/>
                      <a:pt x="9029700" y="1371600"/>
                      <a:pt x="9004300" y="1320800"/>
                    </a:cubicBezTo>
                    <a:lnTo>
                      <a:pt x="8851900" y="965200"/>
                    </a:lnTo>
                    <a:cubicBezTo>
                      <a:pt x="8851900" y="952500"/>
                      <a:pt x="8839200" y="965200"/>
                      <a:pt x="8839200" y="965200"/>
                    </a:cubicBezTo>
                    <a:lnTo>
                      <a:pt x="8902700" y="1409700"/>
                    </a:lnTo>
                    <a:lnTo>
                      <a:pt x="8978900" y="2222500"/>
                    </a:lnTo>
                    <a:cubicBezTo>
                      <a:pt x="8978900" y="2235200"/>
                      <a:pt x="8966200" y="2235200"/>
                      <a:pt x="8966200" y="2247900"/>
                    </a:cubicBezTo>
                    <a:cubicBezTo>
                      <a:pt x="8953500" y="2247900"/>
                      <a:pt x="8953500" y="2260600"/>
                      <a:pt x="8940800" y="2260600"/>
                    </a:cubicBezTo>
                    <a:lnTo>
                      <a:pt x="8890000" y="2260600"/>
                    </a:lnTo>
                    <a:cubicBezTo>
                      <a:pt x="8813800" y="2260600"/>
                      <a:pt x="8750300" y="2209800"/>
                      <a:pt x="8750300" y="2133600"/>
                    </a:cubicBezTo>
                    <a:lnTo>
                      <a:pt x="8636000" y="1447800"/>
                    </a:lnTo>
                    <a:cubicBezTo>
                      <a:pt x="8623300" y="1447800"/>
                      <a:pt x="8623300" y="1447800"/>
                      <a:pt x="8610600" y="1447800"/>
                    </a:cubicBezTo>
                    <a:lnTo>
                      <a:pt x="8496300" y="2133600"/>
                    </a:lnTo>
                    <a:cubicBezTo>
                      <a:pt x="8496300" y="2209800"/>
                      <a:pt x="8432800" y="2260600"/>
                      <a:pt x="8356600" y="2260600"/>
                    </a:cubicBezTo>
                    <a:lnTo>
                      <a:pt x="8305800" y="2260600"/>
                    </a:lnTo>
                    <a:cubicBezTo>
                      <a:pt x="8293100" y="2260600"/>
                      <a:pt x="8293100" y="2247900"/>
                      <a:pt x="8280400" y="2247900"/>
                    </a:cubicBezTo>
                    <a:cubicBezTo>
                      <a:pt x="8280400" y="2235200"/>
                      <a:pt x="8267700" y="2235200"/>
                      <a:pt x="8267700" y="2222500"/>
                    </a:cubicBezTo>
                    <a:lnTo>
                      <a:pt x="8343900" y="1409700"/>
                    </a:lnTo>
                    <a:lnTo>
                      <a:pt x="8407400" y="965200"/>
                    </a:lnTo>
                    <a:close/>
                    <a:moveTo>
                      <a:pt x="9956800" y="0"/>
                    </a:moveTo>
                    <a:cubicBezTo>
                      <a:pt x="9842500" y="0"/>
                      <a:pt x="9740900" y="88900"/>
                      <a:pt x="9740900" y="215900"/>
                    </a:cubicBezTo>
                    <a:lnTo>
                      <a:pt x="9740900" y="279400"/>
                    </a:lnTo>
                    <a:cubicBezTo>
                      <a:pt x="9740900" y="393700"/>
                      <a:pt x="9842500" y="495300"/>
                      <a:pt x="9956800" y="495300"/>
                    </a:cubicBezTo>
                    <a:cubicBezTo>
                      <a:pt x="10071100" y="495300"/>
                      <a:pt x="10172700" y="393700"/>
                      <a:pt x="10172700" y="279400"/>
                    </a:cubicBezTo>
                    <a:lnTo>
                      <a:pt x="10172700" y="215900"/>
                    </a:lnTo>
                    <a:cubicBezTo>
                      <a:pt x="10172700" y="88900"/>
                      <a:pt x="10071100" y="0"/>
                      <a:pt x="9956800" y="0"/>
                    </a:cubicBezTo>
                    <a:close/>
                    <a:moveTo>
                      <a:pt x="9740900" y="965200"/>
                    </a:moveTo>
                    <a:cubicBezTo>
                      <a:pt x="9740900" y="965200"/>
                      <a:pt x="9728200" y="952500"/>
                      <a:pt x="9728200" y="965200"/>
                    </a:cubicBezTo>
                    <a:lnTo>
                      <a:pt x="9575800" y="1320800"/>
                    </a:lnTo>
                    <a:cubicBezTo>
                      <a:pt x="9550400" y="1371600"/>
                      <a:pt x="9499600" y="1409700"/>
                      <a:pt x="9436100" y="1409700"/>
                    </a:cubicBezTo>
                    <a:lnTo>
                      <a:pt x="9372600" y="1409700"/>
                    </a:lnTo>
                    <a:cubicBezTo>
                      <a:pt x="9359900" y="1409700"/>
                      <a:pt x="9347200" y="1409700"/>
                      <a:pt x="9347200" y="1397000"/>
                    </a:cubicBezTo>
                    <a:cubicBezTo>
                      <a:pt x="9334500" y="1384300"/>
                      <a:pt x="9334500" y="1371600"/>
                      <a:pt x="9347200" y="1358900"/>
                    </a:cubicBezTo>
                    <a:lnTo>
                      <a:pt x="9537700" y="914400"/>
                    </a:lnTo>
                    <a:lnTo>
                      <a:pt x="9601200" y="736600"/>
                    </a:lnTo>
                    <a:cubicBezTo>
                      <a:pt x="9652000" y="635000"/>
                      <a:pt x="9753600" y="558800"/>
                      <a:pt x="9867900" y="558800"/>
                    </a:cubicBezTo>
                    <a:lnTo>
                      <a:pt x="10045700" y="558800"/>
                    </a:lnTo>
                    <a:cubicBezTo>
                      <a:pt x="10160000" y="558800"/>
                      <a:pt x="10261600" y="635000"/>
                      <a:pt x="10312400" y="736600"/>
                    </a:cubicBezTo>
                    <a:lnTo>
                      <a:pt x="10375900" y="914400"/>
                    </a:lnTo>
                    <a:lnTo>
                      <a:pt x="10566400" y="1358900"/>
                    </a:lnTo>
                    <a:cubicBezTo>
                      <a:pt x="10579100" y="1371600"/>
                      <a:pt x="10579100" y="1384300"/>
                      <a:pt x="10566400" y="1397000"/>
                    </a:cubicBezTo>
                    <a:cubicBezTo>
                      <a:pt x="10566400" y="1409700"/>
                      <a:pt x="10553700" y="1409700"/>
                      <a:pt x="10541000" y="1409700"/>
                    </a:cubicBezTo>
                    <a:lnTo>
                      <a:pt x="10477500" y="1409700"/>
                    </a:lnTo>
                    <a:cubicBezTo>
                      <a:pt x="10414000" y="1409700"/>
                      <a:pt x="10363200" y="1371600"/>
                      <a:pt x="10337800" y="1320800"/>
                    </a:cubicBezTo>
                    <a:lnTo>
                      <a:pt x="10185400" y="965200"/>
                    </a:lnTo>
                    <a:cubicBezTo>
                      <a:pt x="10185400" y="952500"/>
                      <a:pt x="10172700" y="965200"/>
                      <a:pt x="10172700" y="965200"/>
                    </a:cubicBezTo>
                    <a:lnTo>
                      <a:pt x="10236200" y="1409700"/>
                    </a:lnTo>
                    <a:lnTo>
                      <a:pt x="10312400" y="2222500"/>
                    </a:lnTo>
                    <a:cubicBezTo>
                      <a:pt x="10312400" y="2235200"/>
                      <a:pt x="10299700" y="2235200"/>
                      <a:pt x="10299700" y="2247900"/>
                    </a:cubicBezTo>
                    <a:cubicBezTo>
                      <a:pt x="10287000" y="2247900"/>
                      <a:pt x="10287000" y="2260600"/>
                      <a:pt x="10274300" y="2260600"/>
                    </a:cubicBezTo>
                    <a:lnTo>
                      <a:pt x="10223500" y="2260600"/>
                    </a:lnTo>
                    <a:cubicBezTo>
                      <a:pt x="10147300" y="2260600"/>
                      <a:pt x="10083800" y="2209800"/>
                      <a:pt x="10083800" y="2133600"/>
                    </a:cubicBezTo>
                    <a:lnTo>
                      <a:pt x="9969500" y="1447800"/>
                    </a:lnTo>
                    <a:cubicBezTo>
                      <a:pt x="9956800" y="1447800"/>
                      <a:pt x="9956800" y="1447800"/>
                      <a:pt x="9944100" y="1447800"/>
                    </a:cubicBezTo>
                    <a:lnTo>
                      <a:pt x="9829800" y="2133600"/>
                    </a:lnTo>
                    <a:cubicBezTo>
                      <a:pt x="9829800" y="2209800"/>
                      <a:pt x="9766300" y="2260600"/>
                      <a:pt x="9690100" y="2260600"/>
                    </a:cubicBezTo>
                    <a:lnTo>
                      <a:pt x="9639300" y="2260600"/>
                    </a:lnTo>
                    <a:cubicBezTo>
                      <a:pt x="9626600" y="2260600"/>
                      <a:pt x="9626600" y="2247900"/>
                      <a:pt x="9613900" y="2247900"/>
                    </a:cubicBezTo>
                    <a:cubicBezTo>
                      <a:pt x="9613900" y="2235200"/>
                      <a:pt x="9601200" y="2235200"/>
                      <a:pt x="9601200" y="2222500"/>
                    </a:cubicBezTo>
                    <a:lnTo>
                      <a:pt x="9677400" y="1409700"/>
                    </a:lnTo>
                    <a:lnTo>
                      <a:pt x="9740900" y="965200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0680700" y="0"/>
                <a:ext cx="2578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2578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close/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close/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close/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close/>
                  </a:path>
                </a:pathLst>
              </a:custGeom>
              <a:solidFill>
                <a:srgbClr val="B3B5A9"/>
              </a:solidFill>
            </p:spPr>
            <p:txBody>
              <a:bodyPr/>
              <a:lstStyle/>
              <a:p>
                <a:endParaRPr lang="hr-HR"/>
              </a:p>
            </p:txBody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8198" y="2208052"/>
            <a:ext cx="7414070" cy="3511802"/>
            <a:chOff x="0" y="0"/>
            <a:chExt cx="1952677" cy="9249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2677" cy="924919"/>
            </a:xfrm>
            <a:custGeom>
              <a:avLst/>
              <a:gdLst/>
              <a:ahLst/>
              <a:cxnLst/>
              <a:rect l="l" t="t" r="r" b="b"/>
              <a:pathLst>
                <a:path w="1952677" h="924919">
                  <a:moveTo>
                    <a:pt x="0" y="0"/>
                  </a:moveTo>
                  <a:lnTo>
                    <a:pt x="1952677" y="0"/>
                  </a:lnTo>
                  <a:lnTo>
                    <a:pt x="1952677" y="924919"/>
                  </a:lnTo>
                  <a:lnTo>
                    <a:pt x="0" y="924919"/>
                  </a:lnTo>
                  <a:close/>
                </a:path>
              </a:pathLst>
            </a:custGeom>
            <a:solidFill>
              <a:srgbClr val="36C0D8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49793" y="2420777"/>
            <a:ext cx="6257169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 Bold"/>
              </a:rPr>
              <a:t>LOKALNA AKCIJSKA GRUPA “MORE 249”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lagmore249@gmail.com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 Bold"/>
              </a:rPr>
              <a:t>www.zaklon.org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www.lagmore249.hr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Obala Juričev Ive Cote 27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HR-22211 Vodice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83873" y="2725874"/>
            <a:ext cx="5937893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 Bold"/>
              </a:rPr>
              <a:t>PRIJATELJI EUROPE OPĆINA TISNO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markojovi93@gmail.com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www.prijatelji-europe-tisno.hr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Uska ulica 1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HR-22240 Tisno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7439" y="6551749"/>
            <a:ext cx="8101878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 Bold"/>
              </a:rPr>
              <a:t>DOBROVOLJNO VATROGASNO DRUŠTVO “VODICE”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kontakt@dvd-vodice.hr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www.dvd-vodice.hr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Magistrala 93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HR-22211 Vodice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3398" y="336550"/>
            <a:ext cx="7381204" cy="122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17658B"/>
                </a:solidFill>
                <a:latin typeface="Arimo Bold"/>
              </a:rPr>
              <a:t>KONTAKTI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126089" y="6119949"/>
            <a:ext cx="7414070" cy="3298951"/>
            <a:chOff x="0" y="0"/>
            <a:chExt cx="1952677" cy="8688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2677" cy="868860"/>
            </a:xfrm>
            <a:custGeom>
              <a:avLst/>
              <a:gdLst/>
              <a:ahLst/>
              <a:cxnLst/>
              <a:rect l="l" t="t" r="r" b="b"/>
              <a:pathLst>
                <a:path w="1952677" h="868860">
                  <a:moveTo>
                    <a:pt x="0" y="0"/>
                  </a:moveTo>
                  <a:lnTo>
                    <a:pt x="1952677" y="0"/>
                  </a:lnTo>
                  <a:lnTo>
                    <a:pt x="1952677" y="868860"/>
                  </a:lnTo>
                  <a:lnTo>
                    <a:pt x="0" y="868860"/>
                  </a:lnTo>
                  <a:close/>
                </a:path>
              </a:pathLst>
            </a:custGeom>
            <a:solidFill>
              <a:srgbClr val="36C0D8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038625" y="6551749"/>
            <a:ext cx="5937893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 Bold"/>
              </a:rPr>
              <a:t>HRVATSKI CRVENI KRIŽ GDCK VODICE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crvenikriz.vodice@gmail.com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www.crvenikriz-vodice.hr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Obala Juričev Ive Cote 9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HR-22211 Vodice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87468" y="262891"/>
            <a:ext cx="6455037" cy="1062849"/>
          </a:xfrm>
          <a:custGeom>
            <a:avLst/>
            <a:gdLst/>
            <a:ahLst/>
            <a:cxnLst/>
            <a:rect l="l" t="t" r="r" b="b"/>
            <a:pathLst>
              <a:path w="6455037" h="1062849">
                <a:moveTo>
                  <a:pt x="0" y="0"/>
                </a:moveTo>
                <a:lnTo>
                  <a:pt x="6455037" y="0"/>
                </a:lnTo>
                <a:lnTo>
                  <a:pt x="6455037" y="1062849"/>
                </a:lnTo>
                <a:lnTo>
                  <a:pt x="0" y="1062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7708467" y="7132876"/>
            <a:ext cx="8413039" cy="1504686"/>
          </a:xfrm>
          <a:custGeom>
            <a:avLst/>
            <a:gdLst/>
            <a:ahLst/>
            <a:cxnLst/>
            <a:rect l="l" t="t" r="r" b="b"/>
            <a:pathLst>
              <a:path w="8413039" h="1504686">
                <a:moveTo>
                  <a:pt x="0" y="0"/>
                </a:moveTo>
                <a:lnTo>
                  <a:pt x="8413039" y="0"/>
                </a:lnTo>
                <a:lnTo>
                  <a:pt x="8413039" y="1504686"/>
                </a:lnTo>
                <a:lnTo>
                  <a:pt x="0" y="1504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89" t="-15672" r="-29248" b="-25908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8283699" y="8637562"/>
            <a:ext cx="7262574" cy="1386547"/>
          </a:xfrm>
          <a:custGeom>
            <a:avLst/>
            <a:gdLst/>
            <a:ahLst/>
            <a:cxnLst/>
            <a:rect l="l" t="t" r="r" b="b"/>
            <a:pathLst>
              <a:path w="7262574" h="1386547">
                <a:moveTo>
                  <a:pt x="0" y="0"/>
                </a:moveTo>
                <a:lnTo>
                  <a:pt x="7262575" y="0"/>
                </a:lnTo>
                <a:lnTo>
                  <a:pt x="7262575" y="1386547"/>
                </a:lnTo>
                <a:lnTo>
                  <a:pt x="0" y="138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672" t="-32826" r="-37450" b="-2081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8224384" y="2656222"/>
            <a:ext cx="7381204" cy="246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17658B"/>
                </a:solidFill>
                <a:latin typeface="Arimo Bold"/>
              </a:rPr>
              <a:t>HVALA NA POZORNOSTI!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3118440" y="-311356"/>
            <a:ext cx="10183100" cy="10909713"/>
            <a:chOff x="0" y="0"/>
            <a:chExt cx="2456180" cy="2631440"/>
          </a:xfrm>
        </p:grpSpPr>
        <p:sp>
          <p:nvSpPr>
            <p:cNvPr id="7" name="Freeform 7"/>
            <p:cNvSpPr/>
            <p:nvPr/>
          </p:nvSpPr>
          <p:spPr>
            <a:xfrm>
              <a:off x="-40640" y="-8890"/>
              <a:ext cx="2490470" cy="2645410"/>
            </a:xfrm>
            <a:custGeom>
              <a:avLst/>
              <a:gdLst/>
              <a:ahLst/>
              <a:cxnLst/>
              <a:rect l="l" t="t" r="r" b="b"/>
              <a:pathLst>
                <a:path w="2490470" h="2645410">
                  <a:moveTo>
                    <a:pt x="2298700" y="524510"/>
                  </a:moveTo>
                  <a:cubicBezTo>
                    <a:pt x="2292350" y="523240"/>
                    <a:pt x="2287270" y="521970"/>
                    <a:pt x="2280920" y="519430"/>
                  </a:cubicBezTo>
                  <a:cubicBezTo>
                    <a:pt x="2288540" y="521970"/>
                    <a:pt x="2294890" y="523240"/>
                    <a:pt x="2298700" y="524510"/>
                  </a:cubicBezTo>
                  <a:close/>
                  <a:moveTo>
                    <a:pt x="232410" y="792480"/>
                  </a:moveTo>
                  <a:cubicBezTo>
                    <a:pt x="260350" y="808990"/>
                    <a:pt x="290830" y="825500"/>
                    <a:pt x="318770" y="838200"/>
                  </a:cubicBezTo>
                  <a:cubicBezTo>
                    <a:pt x="346710" y="850900"/>
                    <a:pt x="373380" y="859790"/>
                    <a:pt x="391160" y="862330"/>
                  </a:cubicBezTo>
                  <a:cubicBezTo>
                    <a:pt x="429260" y="873760"/>
                    <a:pt x="406400" y="914400"/>
                    <a:pt x="415290" y="946150"/>
                  </a:cubicBezTo>
                  <a:cubicBezTo>
                    <a:pt x="444500" y="927100"/>
                    <a:pt x="468630" y="953770"/>
                    <a:pt x="497840" y="934720"/>
                  </a:cubicBezTo>
                  <a:cubicBezTo>
                    <a:pt x="499110" y="939800"/>
                    <a:pt x="524510" y="937260"/>
                    <a:pt x="554990" y="934720"/>
                  </a:cubicBezTo>
                  <a:cubicBezTo>
                    <a:pt x="585470" y="932180"/>
                    <a:pt x="622300" y="925830"/>
                    <a:pt x="646430" y="920750"/>
                  </a:cubicBezTo>
                  <a:cubicBezTo>
                    <a:pt x="646430" y="920750"/>
                    <a:pt x="650240" y="916940"/>
                    <a:pt x="659130" y="911860"/>
                  </a:cubicBezTo>
                  <a:cubicBezTo>
                    <a:pt x="668020" y="906780"/>
                    <a:pt x="684530" y="900430"/>
                    <a:pt x="708660" y="896620"/>
                  </a:cubicBezTo>
                  <a:cubicBezTo>
                    <a:pt x="725170" y="894080"/>
                    <a:pt x="722630" y="882650"/>
                    <a:pt x="720090" y="872490"/>
                  </a:cubicBezTo>
                  <a:cubicBezTo>
                    <a:pt x="722630" y="882650"/>
                    <a:pt x="722630" y="882650"/>
                    <a:pt x="723900" y="894080"/>
                  </a:cubicBezTo>
                  <a:cubicBezTo>
                    <a:pt x="735330" y="869950"/>
                    <a:pt x="772160" y="885190"/>
                    <a:pt x="786130" y="871220"/>
                  </a:cubicBezTo>
                  <a:cubicBezTo>
                    <a:pt x="788670" y="881380"/>
                    <a:pt x="788670" y="881380"/>
                    <a:pt x="789940" y="892810"/>
                  </a:cubicBezTo>
                  <a:cubicBezTo>
                    <a:pt x="797560" y="886460"/>
                    <a:pt x="805180" y="881380"/>
                    <a:pt x="812800" y="878840"/>
                  </a:cubicBezTo>
                  <a:cubicBezTo>
                    <a:pt x="820420" y="876300"/>
                    <a:pt x="829310" y="875030"/>
                    <a:pt x="836930" y="875030"/>
                  </a:cubicBezTo>
                  <a:cubicBezTo>
                    <a:pt x="853440" y="873760"/>
                    <a:pt x="869950" y="873760"/>
                    <a:pt x="885190" y="866140"/>
                  </a:cubicBezTo>
                  <a:cubicBezTo>
                    <a:pt x="886460" y="876300"/>
                    <a:pt x="886460" y="876300"/>
                    <a:pt x="889000" y="887730"/>
                  </a:cubicBezTo>
                  <a:cubicBezTo>
                    <a:pt x="905510" y="885190"/>
                    <a:pt x="920750" y="882650"/>
                    <a:pt x="922020" y="894080"/>
                  </a:cubicBezTo>
                  <a:cubicBezTo>
                    <a:pt x="923290" y="904240"/>
                    <a:pt x="923290" y="904240"/>
                    <a:pt x="924560" y="915670"/>
                  </a:cubicBezTo>
                  <a:cubicBezTo>
                    <a:pt x="933450" y="919480"/>
                    <a:pt x="944880" y="915670"/>
                    <a:pt x="955040" y="911860"/>
                  </a:cubicBezTo>
                  <a:cubicBezTo>
                    <a:pt x="965200" y="909320"/>
                    <a:pt x="972820" y="908050"/>
                    <a:pt x="974090" y="919480"/>
                  </a:cubicBezTo>
                  <a:cubicBezTo>
                    <a:pt x="972820" y="909320"/>
                    <a:pt x="972820" y="909320"/>
                    <a:pt x="971550" y="897890"/>
                  </a:cubicBezTo>
                  <a:cubicBezTo>
                    <a:pt x="1036320" y="891540"/>
                    <a:pt x="1084580" y="895350"/>
                    <a:pt x="1134110" y="902970"/>
                  </a:cubicBezTo>
                  <a:cubicBezTo>
                    <a:pt x="1167130" y="911860"/>
                    <a:pt x="1201420" y="915670"/>
                    <a:pt x="1235710" y="918210"/>
                  </a:cubicBezTo>
                  <a:cubicBezTo>
                    <a:pt x="1271270" y="920750"/>
                    <a:pt x="1306830" y="920750"/>
                    <a:pt x="1343660" y="918210"/>
                  </a:cubicBezTo>
                  <a:cubicBezTo>
                    <a:pt x="1417320" y="915670"/>
                    <a:pt x="1492250" y="904240"/>
                    <a:pt x="1565910" y="899160"/>
                  </a:cubicBezTo>
                  <a:cubicBezTo>
                    <a:pt x="1582420" y="900430"/>
                    <a:pt x="1598930" y="878840"/>
                    <a:pt x="1584960" y="857250"/>
                  </a:cubicBezTo>
                  <a:cubicBezTo>
                    <a:pt x="1601470" y="858520"/>
                    <a:pt x="1617980" y="858520"/>
                    <a:pt x="1633220" y="859790"/>
                  </a:cubicBezTo>
                  <a:cubicBezTo>
                    <a:pt x="1664970" y="862330"/>
                    <a:pt x="1652270" y="829310"/>
                    <a:pt x="1684020" y="831850"/>
                  </a:cubicBezTo>
                  <a:cubicBezTo>
                    <a:pt x="1817370" y="815340"/>
                    <a:pt x="1949450" y="836930"/>
                    <a:pt x="2078990" y="864870"/>
                  </a:cubicBezTo>
                  <a:lnTo>
                    <a:pt x="2175510" y="887730"/>
                  </a:lnTo>
                  <a:cubicBezTo>
                    <a:pt x="2207260" y="895350"/>
                    <a:pt x="2239010" y="905510"/>
                    <a:pt x="2272031" y="913130"/>
                  </a:cubicBezTo>
                  <a:cubicBezTo>
                    <a:pt x="2288541" y="916940"/>
                    <a:pt x="2303781" y="920750"/>
                    <a:pt x="2320291" y="924560"/>
                  </a:cubicBezTo>
                  <a:lnTo>
                    <a:pt x="2368551" y="937260"/>
                  </a:lnTo>
                  <a:cubicBezTo>
                    <a:pt x="2400301" y="944880"/>
                    <a:pt x="2433321" y="952500"/>
                    <a:pt x="2466341" y="957580"/>
                  </a:cubicBezTo>
                  <a:cubicBezTo>
                    <a:pt x="2435861" y="942340"/>
                    <a:pt x="2410461" y="927100"/>
                    <a:pt x="2383791" y="913130"/>
                  </a:cubicBezTo>
                  <a:cubicBezTo>
                    <a:pt x="2371091" y="906780"/>
                    <a:pt x="2357121" y="900430"/>
                    <a:pt x="2343151" y="895350"/>
                  </a:cubicBezTo>
                  <a:cubicBezTo>
                    <a:pt x="2329181" y="890270"/>
                    <a:pt x="2312671" y="887730"/>
                    <a:pt x="2296161" y="885190"/>
                  </a:cubicBezTo>
                  <a:cubicBezTo>
                    <a:pt x="2298701" y="875030"/>
                    <a:pt x="2305051" y="853440"/>
                    <a:pt x="2288541" y="849630"/>
                  </a:cubicBezTo>
                  <a:cubicBezTo>
                    <a:pt x="2264411" y="840740"/>
                    <a:pt x="2239011" y="833120"/>
                    <a:pt x="2213611" y="826770"/>
                  </a:cubicBezTo>
                  <a:cubicBezTo>
                    <a:pt x="2188211" y="820420"/>
                    <a:pt x="2162811" y="815340"/>
                    <a:pt x="2138681" y="810260"/>
                  </a:cubicBezTo>
                  <a:cubicBezTo>
                    <a:pt x="2114551" y="803910"/>
                    <a:pt x="2092961" y="797560"/>
                    <a:pt x="2075181" y="789940"/>
                  </a:cubicBezTo>
                  <a:cubicBezTo>
                    <a:pt x="2056131" y="781050"/>
                    <a:pt x="2040891" y="772160"/>
                    <a:pt x="2030731" y="759460"/>
                  </a:cubicBezTo>
                  <a:cubicBezTo>
                    <a:pt x="2015491" y="745490"/>
                    <a:pt x="2005331" y="711200"/>
                    <a:pt x="1954531" y="702310"/>
                  </a:cubicBezTo>
                  <a:lnTo>
                    <a:pt x="2005331" y="711200"/>
                  </a:lnTo>
                  <a:cubicBezTo>
                    <a:pt x="2006601" y="701040"/>
                    <a:pt x="2010411" y="679450"/>
                    <a:pt x="2010411" y="679450"/>
                  </a:cubicBezTo>
                  <a:cubicBezTo>
                    <a:pt x="1944371" y="655320"/>
                    <a:pt x="1859281" y="633730"/>
                    <a:pt x="1790701" y="614680"/>
                  </a:cubicBezTo>
                  <a:cubicBezTo>
                    <a:pt x="1790701" y="614680"/>
                    <a:pt x="1793241" y="593090"/>
                    <a:pt x="1794511" y="582930"/>
                  </a:cubicBezTo>
                  <a:lnTo>
                    <a:pt x="1758951" y="579120"/>
                  </a:lnTo>
                  <a:cubicBezTo>
                    <a:pt x="1752601" y="558800"/>
                    <a:pt x="1758951" y="546100"/>
                    <a:pt x="1774191" y="538480"/>
                  </a:cubicBezTo>
                  <a:cubicBezTo>
                    <a:pt x="1781811" y="534670"/>
                    <a:pt x="1791971" y="530860"/>
                    <a:pt x="1803401" y="529590"/>
                  </a:cubicBezTo>
                  <a:cubicBezTo>
                    <a:pt x="1814831" y="528320"/>
                    <a:pt x="1828801" y="527050"/>
                    <a:pt x="1842771" y="527050"/>
                  </a:cubicBezTo>
                  <a:cubicBezTo>
                    <a:pt x="1870711" y="527050"/>
                    <a:pt x="1903731" y="529590"/>
                    <a:pt x="1934211" y="530860"/>
                  </a:cubicBezTo>
                  <a:cubicBezTo>
                    <a:pt x="1941831" y="530860"/>
                    <a:pt x="1949451" y="532130"/>
                    <a:pt x="1957071" y="532130"/>
                  </a:cubicBezTo>
                  <a:cubicBezTo>
                    <a:pt x="1964691" y="533400"/>
                    <a:pt x="1971041" y="533400"/>
                    <a:pt x="1978661" y="534670"/>
                  </a:cubicBezTo>
                  <a:cubicBezTo>
                    <a:pt x="1992631" y="535940"/>
                    <a:pt x="2005331" y="537210"/>
                    <a:pt x="2016761" y="538480"/>
                  </a:cubicBezTo>
                  <a:cubicBezTo>
                    <a:pt x="2018031" y="528320"/>
                    <a:pt x="2021841" y="506730"/>
                    <a:pt x="2024381" y="495300"/>
                  </a:cubicBezTo>
                  <a:lnTo>
                    <a:pt x="1988821" y="488950"/>
                  </a:lnTo>
                  <a:lnTo>
                    <a:pt x="1992631" y="467360"/>
                  </a:lnTo>
                  <a:cubicBezTo>
                    <a:pt x="2019301" y="472440"/>
                    <a:pt x="2045971" y="476250"/>
                    <a:pt x="2071371" y="481330"/>
                  </a:cubicBezTo>
                  <a:cubicBezTo>
                    <a:pt x="2096771" y="486410"/>
                    <a:pt x="2122171" y="490220"/>
                    <a:pt x="2146301" y="495300"/>
                  </a:cubicBezTo>
                  <a:cubicBezTo>
                    <a:pt x="2170431" y="500380"/>
                    <a:pt x="2195831" y="505460"/>
                    <a:pt x="2221231" y="511810"/>
                  </a:cubicBezTo>
                  <a:cubicBezTo>
                    <a:pt x="2231391" y="514350"/>
                    <a:pt x="2241551" y="516890"/>
                    <a:pt x="2252981" y="518160"/>
                  </a:cubicBezTo>
                  <a:cubicBezTo>
                    <a:pt x="2242821" y="515620"/>
                    <a:pt x="2233931" y="514350"/>
                    <a:pt x="2227581" y="513080"/>
                  </a:cubicBezTo>
                  <a:cubicBezTo>
                    <a:pt x="2230121" y="502920"/>
                    <a:pt x="2232660" y="491490"/>
                    <a:pt x="2214881" y="487680"/>
                  </a:cubicBezTo>
                  <a:cubicBezTo>
                    <a:pt x="2232660" y="491490"/>
                    <a:pt x="2251710" y="496570"/>
                    <a:pt x="2272031" y="501650"/>
                  </a:cubicBezTo>
                  <a:cubicBezTo>
                    <a:pt x="2291081" y="506730"/>
                    <a:pt x="2311401" y="513080"/>
                    <a:pt x="2331721" y="518160"/>
                  </a:cubicBezTo>
                  <a:cubicBezTo>
                    <a:pt x="2372360" y="528320"/>
                    <a:pt x="2413000" y="535940"/>
                    <a:pt x="2451100" y="535940"/>
                  </a:cubicBezTo>
                  <a:cubicBezTo>
                    <a:pt x="2471421" y="530860"/>
                    <a:pt x="2463800" y="492760"/>
                    <a:pt x="2411730" y="468630"/>
                  </a:cubicBezTo>
                  <a:cubicBezTo>
                    <a:pt x="2385060" y="461010"/>
                    <a:pt x="2362200" y="455930"/>
                    <a:pt x="2339340" y="449580"/>
                  </a:cubicBezTo>
                  <a:cubicBezTo>
                    <a:pt x="2316480" y="443230"/>
                    <a:pt x="2293620" y="438150"/>
                    <a:pt x="2266950" y="431800"/>
                  </a:cubicBezTo>
                  <a:lnTo>
                    <a:pt x="2272030" y="410210"/>
                  </a:lnTo>
                  <a:cubicBezTo>
                    <a:pt x="2280920" y="412750"/>
                    <a:pt x="2291080" y="415290"/>
                    <a:pt x="2302510" y="417830"/>
                  </a:cubicBezTo>
                  <a:cubicBezTo>
                    <a:pt x="2312670" y="421640"/>
                    <a:pt x="2324100" y="425450"/>
                    <a:pt x="2335530" y="429260"/>
                  </a:cubicBezTo>
                  <a:cubicBezTo>
                    <a:pt x="2358390" y="436880"/>
                    <a:pt x="2381250" y="441960"/>
                    <a:pt x="2400300" y="441960"/>
                  </a:cubicBezTo>
                  <a:cubicBezTo>
                    <a:pt x="2421890" y="435610"/>
                    <a:pt x="2372360" y="401320"/>
                    <a:pt x="2392680" y="394970"/>
                  </a:cubicBezTo>
                  <a:cubicBezTo>
                    <a:pt x="2411730" y="400050"/>
                    <a:pt x="2429510" y="405130"/>
                    <a:pt x="2451100" y="398780"/>
                  </a:cubicBezTo>
                  <a:cubicBezTo>
                    <a:pt x="2423160" y="391160"/>
                    <a:pt x="2390140" y="386080"/>
                    <a:pt x="2358390" y="378460"/>
                  </a:cubicBezTo>
                  <a:cubicBezTo>
                    <a:pt x="2341880" y="374650"/>
                    <a:pt x="2325370" y="370840"/>
                    <a:pt x="2310130" y="367030"/>
                  </a:cubicBezTo>
                  <a:cubicBezTo>
                    <a:pt x="2294890" y="363220"/>
                    <a:pt x="2279650" y="358140"/>
                    <a:pt x="2265680" y="353060"/>
                  </a:cubicBezTo>
                  <a:cubicBezTo>
                    <a:pt x="2249170" y="337820"/>
                    <a:pt x="2232660" y="323850"/>
                    <a:pt x="2237740" y="302260"/>
                  </a:cubicBezTo>
                  <a:cubicBezTo>
                    <a:pt x="2213610" y="299720"/>
                    <a:pt x="2190750" y="294640"/>
                    <a:pt x="2170430" y="288290"/>
                  </a:cubicBezTo>
                  <a:cubicBezTo>
                    <a:pt x="2150110" y="281940"/>
                    <a:pt x="2129790" y="274320"/>
                    <a:pt x="2112010" y="264160"/>
                  </a:cubicBezTo>
                  <a:cubicBezTo>
                    <a:pt x="2076450" y="243840"/>
                    <a:pt x="2045970" y="217170"/>
                    <a:pt x="2021840" y="185420"/>
                  </a:cubicBezTo>
                  <a:cubicBezTo>
                    <a:pt x="2010410" y="167640"/>
                    <a:pt x="1950720" y="161290"/>
                    <a:pt x="1897380" y="156210"/>
                  </a:cubicBezTo>
                  <a:lnTo>
                    <a:pt x="1844040" y="140970"/>
                  </a:lnTo>
                  <a:cubicBezTo>
                    <a:pt x="1823720" y="135890"/>
                    <a:pt x="1802130" y="132080"/>
                    <a:pt x="1781810" y="127000"/>
                  </a:cubicBezTo>
                  <a:cubicBezTo>
                    <a:pt x="1760220" y="123190"/>
                    <a:pt x="1739900" y="118110"/>
                    <a:pt x="1718310" y="114300"/>
                  </a:cubicBezTo>
                  <a:cubicBezTo>
                    <a:pt x="1708150" y="111760"/>
                    <a:pt x="1696720" y="110490"/>
                    <a:pt x="1686560" y="107950"/>
                  </a:cubicBezTo>
                  <a:lnTo>
                    <a:pt x="1654810" y="104140"/>
                  </a:lnTo>
                  <a:cubicBezTo>
                    <a:pt x="1611630" y="99060"/>
                    <a:pt x="1568450" y="92710"/>
                    <a:pt x="1526540" y="88900"/>
                  </a:cubicBezTo>
                  <a:cubicBezTo>
                    <a:pt x="1483360" y="85090"/>
                    <a:pt x="1440180" y="82550"/>
                    <a:pt x="1397000" y="78740"/>
                  </a:cubicBezTo>
                  <a:cubicBezTo>
                    <a:pt x="1353820" y="74930"/>
                    <a:pt x="1310640" y="73660"/>
                    <a:pt x="1267460" y="72390"/>
                  </a:cubicBezTo>
                  <a:cubicBezTo>
                    <a:pt x="1224280" y="69850"/>
                    <a:pt x="1182370" y="67310"/>
                    <a:pt x="1139190" y="66040"/>
                  </a:cubicBezTo>
                  <a:cubicBezTo>
                    <a:pt x="1094740" y="59690"/>
                    <a:pt x="1052830" y="57150"/>
                    <a:pt x="1010920" y="53340"/>
                  </a:cubicBezTo>
                  <a:cubicBezTo>
                    <a:pt x="969010" y="50800"/>
                    <a:pt x="927100" y="48260"/>
                    <a:pt x="886460" y="43180"/>
                  </a:cubicBezTo>
                  <a:cubicBezTo>
                    <a:pt x="876300" y="39370"/>
                    <a:pt x="859790" y="33020"/>
                    <a:pt x="843280" y="26670"/>
                  </a:cubicBezTo>
                  <a:cubicBezTo>
                    <a:pt x="826770" y="20320"/>
                    <a:pt x="810260" y="15240"/>
                    <a:pt x="800100" y="11430"/>
                  </a:cubicBezTo>
                  <a:cubicBezTo>
                    <a:pt x="632460" y="0"/>
                    <a:pt x="431800" y="54610"/>
                    <a:pt x="280670" y="116840"/>
                  </a:cubicBezTo>
                  <a:cubicBezTo>
                    <a:pt x="242570" y="133350"/>
                    <a:pt x="217170" y="173990"/>
                    <a:pt x="201930" y="210820"/>
                  </a:cubicBezTo>
                  <a:cubicBezTo>
                    <a:pt x="186690" y="247650"/>
                    <a:pt x="181610" y="280670"/>
                    <a:pt x="181610" y="280670"/>
                  </a:cubicBezTo>
                  <a:cubicBezTo>
                    <a:pt x="168910" y="307340"/>
                    <a:pt x="163830" y="354330"/>
                    <a:pt x="187960" y="369570"/>
                  </a:cubicBezTo>
                  <a:cubicBezTo>
                    <a:pt x="198120" y="369570"/>
                    <a:pt x="210820" y="367030"/>
                    <a:pt x="226060" y="364490"/>
                  </a:cubicBezTo>
                  <a:cubicBezTo>
                    <a:pt x="240030" y="363220"/>
                    <a:pt x="256540" y="360680"/>
                    <a:pt x="271780" y="360680"/>
                  </a:cubicBezTo>
                  <a:cubicBezTo>
                    <a:pt x="300990" y="359410"/>
                    <a:pt x="327660" y="363220"/>
                    <a:pt x="332740" y="384810"/>
                  </a:cubicBezTo>
                  <a:cubicBezTo>
                    <a:pt x="335280" y="394970"/>
                    <a:pt x="317500" y="400050"/>
                    <a:pt x="298450" y="405130"/>
                  </a:cubicBezTo>
                  <a:cubicBezTo>
                    <a:pt x="309880" y="447040"/>
                    <a:pt x="279400" y="544830"/>
                    <a:pt x="262890" y="551180"/>
                  </a:cubicBezTo>
                  <a:cubicBezTo>
                    <a:pt x="257810" y="563880"/>
                    <a:pt x="232410" y="594360"/>
                    <a:pt x="209550" y="624840"/>
                  </a:cubicBezTo>
                  <a:cubicBezTo>
                    <a:pt x="185420" y="655320"/>
                    <a:pt x="162560" y="685800"/>
                    <a:pt x="157480" y="698500"/>
                  </a:cubicBezTo>
                  <a:cubicBezTo>
                    <a:pt x="135890" y="721360"/>
                    <a:pt x="177800" y="758190"/>
                    <a:pt x="232410" y="792480"/>
                  </a:cubicBezTo>
                  <a:close/>
                  <a:moveTo>
                    <a:pt x="2252980" y="514350"/>
                  </a:moveTo>
                  <a:cubicBezTo>
                    <a:pt x="2261870" y="516890"/>
                    <a:pt x="2272030" y="518160"/>
                    <a:pt x="2282190" y="520700"/>
                  </a:cubicBezTo>
                  <a:cubicBezTo>
                    <a:pt x="2272030" y="518160"/>
                    <a:pt x="2261870" y="515620"/>
                    <a:pt x="2252980" y="514350"/>
                  </a:cubicBezTo>
                  <a:close/>
                  <a:moveTo>
                    <a:pt x="2366010" y="1855470"/>
                  </a:moveTo>
                  <a:cubicBezTo>
                    <a:pt x="2325370" y="1844040"/>
                    <a:pt x="2287270" y="1830070"/>
                    <a:pt x="2258060" y="1807210"/>
                  </a:cubicBezTo>
                  <a:cubicBezTo>
                    <a:pt x="2236470" y="1800860"/>
                    <a:pt x="2294890" y="1757680"/>
                    <a:pt x="2279650" y="1723390"/>
                  </a:cubicBezTo>
                  <a:cubicBezTo>
                    <a:pt x="2256790" y="1717040"/>
                    <a:pt x="2212340" y="1705610"/>
                    <a:pt x="2190750" y="1700530"/>
                  </a:cubicBezTo>
                  <a:cubicBezTo>
                    <a:pt x="2179320" y="1653540"/>
                    <a:pt x="2233930" y="1621790"/>
                    <a:pt x="2222500" y="1574800"/>
                  </a:cubicBezTo>
                  <a:cubicBezTo>
                    <a:pt x="2209800" y="1527810"/>
                    <a:pt x="2112010" y="1532890"/>
                    <a:pt x="2095500" y="1499870"/>
                  </a:cubicBezTo>
                  <a:cubicBezTo>
                    <a:pt x="2063750" y="1478280"/>
                    <a:pt x="2077720" y="1470660"/>
                    <a:pt x="2108200" y="1469390"/>
                  </a:cubicBezTo>
                  <a:cubicBezTo>
                    <a:pt x="2138680" y="1469390"/>
                    <a:pt x="2185670" y="1477010"/>
                    <a:pt x="2219960" y="1485900"/>
                  </a:cubicBezTo>
                  <a:cubicBezTo>
                    <a:pt x="2203450" y="1452880"/>
                    <a:pt x="2265680" y="1497330"/>
                    <a:pt x="2273300" y="1469390"/>
                  </a:cubicBezTo>
                  <a:cubicBezTo>
                    <a:pt x="2287270" y="1413510"/>
                    <a:pt x="2302510" y="1357630"/>
                    <a:pt x="2218690" y="1292860"/>
                  </a:cubicBezTo>
                  <a:cubicBezTo>
                    <a:pt x="2198370" y="1272540"/>
                    <a:pt x="2232660" y="1236980"/>
                    <a:pt x="2239010" y="1209040"/>
                  </a:cubicBezTo>
                  <a:cubicBezTo>
                    <a:pt x="1953260" y="1139190"/>
                    <a:pt x="1637030" y="1080770"/>
                    <a:pt x="1338580" y="1101090"/>
                  </a:cubicBezTo>
                  <a:cubicBezTo>
                    <a:pt x="1276350" y="1104900"/>
                    <a:pt x="1212850" y="1101090"/>
                    <a:pt x="1146810" y="1096010"/>
                  </a:cubicBezTo>
                  <a:cubicBezTo>
                    <a:pt x="1080770" y="1090930"/>
                    <a:pt x="1014730" y="1082040"/>
                    <a:pt x="947420" y="1074420"/>
                  </a:cubicBezTo>
                  <a:cubicBezTo>
                    <a:pt x="914400" y="1070610"/>
                    <a:pt x="880110" y="1066800"/>
                    <a:pt x="847090" y="1064260"/>
                  </a:cubicBezTo>
                  <a:cubicBezTo>
                    <a:pt x="814070" y="1061720"/>
                    <a:pt x="781050" y="1060450"/>
                    <a:pt x="748030" y="1059180"/>
                  </a:cubicBezTo>
                  <a:cubicBezTo>
                    <a:pt x="681990" y="1056640"/>
                    <a:pt x="618490" y="1060450"/>
                    <a:pt x="557530" y="1070610"/>
                  </a:cubicBezTo>
                  <a:cubicBezTo>
                    <a:pt x="520700" y="1075690"/>
                    <a:pt x="472440" y="1065530"/>
                    <a:pt x="426720" y="1061720"/>
                  </a:cubicBezTo>
                  <a:cubicBezTo>
                    <a:pt x="381000" y="1057910"/>
                    <a:pt x="337820" y="1060450"/>
                    <a:pt x="313690" y="1097280"/>
                  </a:cubicBezTo>
                  <a:lnTo>
                    <a:pt x="386080" y="1097280"/>
                  </a:lnTo>
                  <a:cubicBezTo>
                    <a:pt x="349250" y="1117600"/>
                    <a:pt x="313690" y="1118870"/>
                    <a:pt x="276860" y="1116330"/>
                  </a:cubicBezTo>
                  <a:cubicBezTo>
                    <a:pt x="240030" y="1113790"/>
                    <a:pt x="204470" y="1106170"/>
                    <a:pt x="167640" y="1113790"/>
                  </a:cubicBezTo>
                  <a:cubicBezTo>
                    <a:pt x="168910" y="1143000"/>
                    <a:pt x="168910" y="1156970"/>
                    <a:pt x="144780" y="1172210"/>
                  </a:cubicBezTo>
                  <a:cubicBezTo>
                    <a:pt x="193040" y="1169670"/>
                    <a:pt x="264160" y="1155700"/>
                    <a:pt x="312420" y="1169670"/>
                  </a:cubicBezTo>
                  <a:lnTo>
                    <a:pt x="312420" y="1212850"/>
                  </a:lnTo>
                  <a:cubicBezTo>
                    <a:pt x="265430" y="1228090"/>
                    <a:pt x="193040" y="1198880"/>
                    <a:pt x="144780" y="1215390"/>
                  </a:cubicBezTo>
                  <a:cubicBezTo>
                    <a:pt x="144780" y="1229360"/>
                    <a:pt x="146050" y="1258570"/>
                    <a:pt x="146050" y="1272540"/>
                  </a:cubicBezTo>
                  <a:cubicBezTo>
                    <a:pt x="146050" y="1286510"/>
                    <a:pt x="123190" y="1287780"/>
                    <a:pt x="99060" y="1289050"/>
                  </a:cubicBezTo>
                  <a:cubicBezTo>
                    <a:pt x="123190" y="1287780"/>
                    <a:pt x="170180" y="1286510"/>
                    <a:pt x="193040" y="1286510"/>
                  </a:cubicBezTo>
                  <a:cubicBezTo>
                    <a:pt x="193040" y="1300480"/>
                    <a:pt x="194310" y="1329690"/>
                    <a:pt x="194310" y="1343660"/>
                  </a:cubicBezTo>
                  <a:cubicBezTo>
                    <a:pt x="194310" y="1357630"/>
                    <a:pt x="171450" y="1358900"/>
                    <a:pt x="147320" y="1360170"/>
                  </a:cubicBezTo>
                  <a:cubicBezTo>
                    <a:pt x="148590" y="1389380"/>
                    <a:pt x="125730" y="1418590"/>
                    <a:pt x="149860" y="1432560"/>
                  </a:cubicBezTo>
                  <a:cubicBezTo>
                    <a:pt x="172720" y="1431290"/>
                    <a:pt x="196850" y="1431290"/>
                    <a:pt x="219710" y="1431290"/>
                  </a:cubicBezTo>
                  <a:cubicBezTo>
                    <a:pt x="127000" y="1447800"/>
                    <a:pt x="83820" y="1521460"/>
                    <a:pt x="85090" y="1564640"/>
                  </a:cubicBezTo>
                  <a:cubicBezTo>
                    <a:pt x="107950" y="1549400"/>
                    <a:pt x="109220" y="1592580"/>
                    <a:pt x="130810" y="1577340"/>
                  </a:cubicBezTo>
                  <a:cubicBezTo>
                    <a:pt x="63500" y="1623060"/>
                    <a:pt x="0" y="1682750"/>
                    <a:pt x="90170" y="1694180"/>
                  </a:cubicBezTo>
                  <a:cubicBezTo>
                    <a:pt x="482600" y="1700530"/>
                    <a:pt x="877570" y="1715770"/>
                    <a:pt x="1273810" y="1755140"/>
                  </a:cubicBezTo>
                  <a:cubicBezTo>
                    <a:pt x="1506220" y="1778000"/>
                    <a:pt x="1739900" y="1808480"/>
                    <a:pt x="1969770" y="1850390"/>
                  </a:cubicBezTo>
                  <a:cubicBezTo>
                    <a:pt x="1778000" y="1847850"/>
                    <a:pt x="1590040" y="1865630"/>
                    <a:pt x="1394460" y="1865630"/>
                  </a:cubicBezTo>
                  <a:cubicBezTo>
                    <a:pt x="1306830" y="1905000"/>
                    <a:pt x="717550" y="1921510"/>
                    <a:pt x="566420" y="1905000"/>
                  </a:cubicBezTo>
                  <a:cubicBezTo>
                    <a:pt x="561340" y="1905000"/>
                    <a:pt x="557530" y="1906270"/>
                    <a:pt x="552450" y="1906270"/>
                  </a:cubicBezTo>
                  <a:cubicBezTo>
                    <a:pt x="469900" y="1901190"/>
                    <a:pt x="369570" y="1907540"/>
                    <a:pt x="299720" y="1941830"/>
                  </a:cubicBezTo>
                  <a:cubicBezTo>
                    <a:pt x="267970" y="1962150"/>
                    <a:pt x="234950" y="1987550"/>
                    <a:pt x="203200" y="2011680"/>
                  </a:cubicBezTo>
                  <a:cubicBezTo>
                    <a:pt x="218440" y="2025650"/>
                    <a:pt x="232410" y="2040890"/>
                    <a:pt x="243840" y="2054860"/>
                  </a:cubicBezTo>
                  <a:cubicBezTo>
                    <a:pt x="210820" y="2053590"/>
                    <a:pt x="177800" y="2051050"/>
                    <a:pt x="165100" y="2067560"/>
                  </a:cubicBezTo>
                  <a:cubicBezTo>
                    <a:pt x="95250" y="2105660"/>
                    <a:pt x="134620" y="2148840"/>
                    <a:pt x="161290" y="2208530"/>
                  </a:cubicBezTo>
                  <a:cubicBezTo>
                    <a:pt x="180340" y="2235200"/>
                    <a:pt x="154940" y="2274570"/>
                    <a:pt x="185420" y="2301240"/>
                  </a:cubicBezTo>
                  <a:cubicBezTo>
                    <a:pt x="163830" y="2299970"/>
                    <a:pt x="152400" y="2299970"/>
                    <a:pt x="130810" y="2297430"/>
                  </a:cubicBezTo>
                  <a:cubicBezTo>
                    <a:pt x="128270" y="2322830"/>
                    <a:pt x="198120" y="2284730"/>
                    <a:pt x="182880" y="2325370"/>
                  </a:cubicBezTo>
                  <a:cubicBezTo>
                    <a:pt x="161290" y="2315210"/>
                    <a:pt x="138430" y="2330450"/>
                    <a:pt x="115570" y="2329180"/>
                  </a:cubicBezTo>
                  <a:cubicBezTo>
                    <a:pt x="123190" y="2363470"/>
                    <a:pt x="191770" y="2341880"/>
                    <a:pt x="187960" y="2374900"/>
                  </a:cubicBezTo>
                  <a:cubicBezTo>
                    <a:pt x="176530" y="2382521"/>
                    <a:pt x="125730" y="2329180"/>
                    <a:pt x="121920" y="2371090"/>
                  </a:cubicBezTo>
                  <a:cubicBezTo>
                    <a:pt x="120650" y="2379980"/>
                    <a:pt x="143510" y="2381250"/>
                    <a:pt x="153670" y="2381250"/>
                  </a:cubicBezTo>
                  <a:cubicBezTo>
                    <a:pt x="86360" y="2393950"/>
                    <a:pt x="48260" y="2433321"/>
                    <a:pt x="110490" y="2479040"/>
                  </a:cubicBezTo>
                  <a:cubicBezTo>
                    <a:pt x="88900" y="2477770"/>
                    <a:pt x="58420" y="2459990"/>
                    <a:pt x="35560" y="2466340"/>
                  </a:cubicBezTo>
                  <a:lnTo>
                    <a:pt x="35560" y="2467610"/>
                  </a:lnTo>
                  <a:cubicBezTo>
                    <a:pt x="46990" y="2468881"/>
                    <a:pt x="66040" y="2477771"/>
                    <a:pt x="77470" y="2477771"/>
                  </a:cubicBezTo>
                  <a:cubicBezTo>
                    <a:pt x="64770" y="2476500"/>
                    <a:pt x="52070" y="2476500"/>
                    <a:pt x="39370" y="2475231"/>
                  </a:cubicBezTo>
                  <a:cubicBezTo>
                    <a:pt x="41910" y="2481581"/>
                    <a:pt x="43180" y="2486660"/>
                    <a:pt x="45720" y="2493010"/>
                  </a:cubicBezTo>
                  <a:cubicBezTo>
                    <a:pt x="55880" y="2498090"/>
                    <a:pt x="64770" y="2501900"/>
                    <a:pt x="74930" y="2503171"/>
                  </a:cubicBezTo>
                  <a:cubicBezTo>
                    <a:pt x="66040" y="2503171"/>
                    <a:pt x="58420" y="2501900"/>
                    <a:pt x="49530" y="2501900"/>
                  </a:cubicBezTo>
                  <a:cubicBezTo>
                    <a:pt x="55880" y="2515871"/>
                    <a:pt x="63500" y="2528571"/>
                    <a:pt x="71120" y="2541271"/>
                  </a:cubicBezTo>
                  <a:cubicBezTo>
                    <a:pt x="101600" y="2567941"/>
                    <a:pt x="130810" y="2607310"/>
                    <a:pt x="147320" y="2608581"/>
                  </a:cubicBezTo>
                  <a:cubicBezTo>
                    <a:pt x="280670" y="2627631"/>
                    <a:pt x="414020" y="2641601"/>
                    <a:pt x="547370" y="2645410"/>
                  </a:cubicBezTo>
                  <a:cubicBezTo>
                    <a:pt x="547370" y="2630171"/>
                    <a:pt x="541020" y="2614931"/>
                    <a:pt x="551180" y="2607310"/>
                  </a:cubicBezTo>
                  <a:cubicBezTo>
                    <a:pt x="585470" y="2593340"/>
                    <a:pt x="613410" y="2644140"/>
                    <a:pt x="648970" y="2630171"/>
                  </a:cubicBezTo>
                  <a:cubicBezTo>
                    <a:pt x="650240" y="2621281"/>
                    <a:pt x="650240" y="2613660"/>
                    <a:pt x="651510" y="2604771"/>
                  </a:cubicBezTo>
                  <a:cubicBezTo>
                    <a:pt x="678180" y="2614931"/>
                    <a:pt x="706120" y="2628900"/>
                    <a:pt x="735330" y="2640331"/>
                  </a:cubicBezTo>
                  <a:cubicBezTo>
                    <a:pt x="787400" y="2636521"/>
                    <a:pt x="840740" y="2631441"/>
                    <a:pt x="892810" y="2622551"/>
                  </a:cubicBezTo>
                  <a:cubicBezTo>
                    <a:pt x="891540" y="2613661"/>
                    <a:pt x="890270" y="2604771"/>
                    <a:pt x="896620" y="2602231"/>
                  </a:cubicBezTo>
                  <a:cubicBezTo>
                    <a:pt x="918210" y="2595881"/>
                    <a:pt x="948690" y="2604771"/>
                    <a:pt x="979170" y="2607310"/>
                  </a:cubicBezTo>
                  <a:cubicBezTo>
                    <a:pt x="984250" y="2606040"/>
                    <a:pt x="988060" y="2604771"/>
                    <a:pt x="993140" y="2603500"/>
                  </a:cubicBezTo>
                  <a:cubicBezTo>
                    <a:pt x="996950" y="2598421"/>
                    <a:pt x="998220" y="2589530"/>
                    <a:pt x="998220" y="2584450"/>
                  </a:cubicBezTo>
                  <a:cubicBezTo>
                    <a:pt x="1012190" y="2585721"/>
                    <a:pt x="1024890" y="2588260"/>
                    <a:pt x="1036320" y="2590800"/>
                  </a:cubicBezTo>
                  <a:cubicBezTo>
                    <a:pt x="1188720" y="2541271"/>
                    <a:pt x="1344930" y="2484121"/>
                    <a:pt x="1512570" y="2426971"/>
                  </a:cubicBezTo>
                  <a:cubicBezTo>
                    <a:pt x="1548130" y="2404110"/>
                    <a:pt x="1583690" y="2381250"/>
                    <a:pt x="1617980" y="2371091"/>
                  </a:cubicBezTo>
                  <a:cubicBezTo>
                    <a:pt x="1668780" y="2360931"/>
                    <a:pt x="1733550" y="2377441"/>
                    <a:pt x="1783080" y="2381251"/>
                  </a:cubicBezTo>
                  <a:cubicBezTo>
                    <a:pt x="1775460" y="2293621"/>
                    <a:pt x="1896110" y="2250441"/>
                    <a:pt x="1871980" y="2161541"/>
                  </a:cubicBezTo>
                  <a:cubicBezTo>
                    <a:pt x="1905000" y="2162811"/>
                    <a:pt x="1954530" y="2166621"/>
                    <a:pt x="1957070" y="2141221"/>
                  </a:cubicBezTo>
                  <a:cubicBezTo>
                    <a:pt x="1964690" y="2066291"/>
                    <a:pt x="1990090" y="1981200"/>
                    <a:pt x="2077720" y="1935481"/>
                  </a:cubicBezTo>
                  <a:cubicBezTo>
                    <a:pt x="2112010" y="1925321"/>
                    <a:pt x="2165350" y="1955801"/>
                    <a:pt x="2176780" y="1941831"/>
                  </a:cubicBezTo>
                  <a:cubicBezTo>
                    <a:pt x="2189480" y="1926591"/>
                    <a:pt x="2165350" y="1907541"/>
                    <a:pt x="2153920" y="1891031"/>
                  </a:cubicBezTo>
                  <a:cubicBezTo>
                    <a:pt x="2252980" y="1911351"/>
                    <a:pt x="2352040" y="1934210"/>
                    <a:pt x="2448560" y="1959610"/>
                  </a:cubicBezTo>
                  <a:cubicBezTo>
                    <a:pt x="2472690" y="1958340"/>
                    <a:pt x="2481580" y="1950721"/>
                    <a:pt x="2484120" y="1938021"/>
                  </a:cubicBezTo>
                  <a:cubicBezTo>
                    <a:pt x="2487930" y="1925321"/>
                    <a:pt x="2486660" y="1910081"/>
                    <a:pt x="2490470" y="1896110"/>
                  </a:cubicBezTo>
                  <a:cubicBezTo>
                    <a:pt x="2452370" y="1877060"/>
                    <a:pt x="2407920" y="1866900"/>
                    <a:pt x="2366010" y="1855471"/>
                  </a:cubicBezTo>
                  <a:close/>
                </a:path>
              </a:pathLst>
            </a:custGeom>
            <a:blipFill>
              <a:blip r:embed="rId5"/>
              <a:stretch>
                <a:fillRect l="-45427" r="-45427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909071"/>
            <a:chOff x="0" y="0"/>
            <a:chExt cx="4816593" cy="50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02800"/>
            </a:xfrm>
            <a:custGeom>
              <a:avLst/>
              <a:gdLst/>
              <a:ahLst/>
              <a:cxnLst/>
              <a:rect l="l" t="t" r="r" b="b"/>
              <a:pathLst>
                <a:path w="4816592" h="502800">
                  <a:moveTo>
                    <a:pt x="0" y="0"/>
                  </a:moveTo>
                  <a:lnTo>
                    <a:pt x="4816592" y="0"/>
                  </a:lnTo>
                  <a:lnTo>
                    <a:pt x="4816592" y="502800"/>
                  </a:lnTo>
                  <a:lnTo>
                    <a:pt x="0" y="502800"/>
                  </a:lnTo>
                  <a:close/>
                </a:path>
              </a:pathLst>
            </a:custGeom>
            <a:solidFill>
              <a:srgbClr val="17658B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451022" y="-4729397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-2851369" y="-3442596"/>
            <a:ext cx="6709932" cy="6885191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2"/>
                </a:lnTo>
                <a:lnTo>
                  <a:pt x="0" y="6885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8" name="Group 8"/>
          <p:cNvGrpSpPr/>
          <p:nvPr/>
        </p:nvGrpSpPr>
        <p:grpSpPr>
          <a:xfrm>
            <a:off x="2163000" y="2390862"/>
            <a:ext cx="4473739" cy="636748"/>
            <a:chOff x="0" y="0"/>
            <a:chExt cx="1178269" cy="167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DM Sans Italics"/>
                </a:rPr>
                <a:t>CILJ PROJEKTA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76656" y="369570"/>
            <a:ext cx="12534687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999" spc="685">
                <a:solidFill>
                  <a:srgbClr val="FFFFFF"/>
                </a:solidFill>
                <a:latin typeface="Oswald Bold"/>
              </a:rPr>
              <a:t>UKRATKO O PROJEKTU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893475" y="2390862"/>
            <a:ext cx="9034431" cy="2565236"/>
            <a:chOff x="0" y="0"/>
            <a:chExt cx="1744696" cy="4953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44696" cy="495389"/>
            </a:xfrm>
            <a:custGeom>
              <a:avLst/>
              <a:gdLst/>
              <a:ahLst/>
              <a:cxnLst/>
              <a:rect l="l" t="t" r="r" b="b"/>
              <a:pathLst>
                <a:path w="1744696" h="495389">
                  <a:moveTo>
                    <a:pt x="0" y="0"/>
                  </a:moveTo>
                  <a:lnTo>
                    <a:pt x="1744696" y="0"/>
                  </a:lnTo>
                  <a:lnTo>
                    <a:pt x="1744696" y="495389"/>
                  </a:lnTo>
                  <a:lnTo>
                    <a:pt x="0" y="4953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7658B"/>
              </a:solidFill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193188" y="2857888"/>
            <a:ext cx="8435006" cy="136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DM Sans"/>
              </a:rPr>
              <a:t>Ojačati kapacitet udruga korisnika i partnera na projektu i to kroz edukaciju zaposlenika, članova i volontera za dobro upravljanje i održivi razvoj, prepoznavanje problema, postupanje i upravljanje u kriznim situacijama.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410691" y="5316760"/>
            <a:ext cx="4473739" cy="636748"/>
            <a:chOff x="0" y="0"/>
            <a:chExt cx="1178269" cy="1677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DM Sans Italics"/>
                </a:rPr>
                <a:t>CILJNA SKUPINA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138573" y="5316760"/>
            <a:ext cx="9034431" cy="4229595"/>
            <a:chOff x="0" y="0"/>
            <a:chExt cx="1744696" cy="8168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44696" cy="816804"/>
            </a:xfrm>
            <a:custGeom>
              <a:avLst/>
              <a:gdLst/>
              <a:ahLst/>
              <a:cxnLst/>
              <a:rect l="l" t="t" r="r" b="b"/>
              <a:pathLst>
                <a:path w="1744696" h="816804">
                  <a:moveTo>
                    <a:pt x="0" y="0"/>
                  </a:moveTo>
                  <a:lnTo>
                    <a:pt x="1744696" y="0"/>
                  </a:lnTo>
                  <a:lnTo>
                    <a:pt x="1744696" y="816804"/>
                  </a:lnTo>
                  <a:lnTo>
                    <a:pt x="0" y="8168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7658B"/>
              </a:solidFill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326031" y="5597033"/>
            <a:ext cx="8621416" cy="376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760"/>
              </a:lnSpc>
              <a:buFont typeface="Arial"/>
              <a:buChar char="•"/>
            </a:pPr>
            <a:r>
              <a:rPr lang="en-US" sz="2000" spc="196">
                <a:solidFill>
                  <a:srgbClr val="231F20"/>
                </a:solidFill>
                <a:latin typeface="DM Sans"/>
              </a:rPr>
              <a:t>Ciljna skupina su </a:t>
            </a:r>
            <a:r>
              <a:rPr lang="en-US" sz="2000" spc="196">
                <a:solidFill>
                  <a:srgbClr val="231F20"/>
                </a:solidFill>
                <a:latin typeface="DM Sans Bold"/>
              </a:rPr>
              <a:t>lokalne udruge</a:t>
            </a:r>
            <a:r>
              <a:rPr lang="en-US" sz="2000" spc="196">
                <a:solidFill>
                  <a:srgbClr val="231F20"/>
                </a:solidFill>
                <a:latin typeface="DM Sans"/>
              </a:rPr>
              <a:t> koje će </a:t>
            </a:r>
            <a:r>
              <a:rPr lang="en-US" sz="2000" spc="196">
                <a:solidFill>
                  <a:srgbClr val="231F20"/>
                </a:solidFill>
                <a:latin typeface="DM Sans Bold"/>
              </a:rPr>
              <a:t>ojačati kapacitete</a:t>
            </a:r>
            <a:r>
              <a:rPr lang="en-US" sz="2000" spc="196">
                <a:solidFill>
                  <a:srgbClr val="231F20"/>
                </a:solidFill>
                <a:latin typeface="DM Sans"/>
              </a:rPr>
              <a:t> i svojim radom doprinijeti prepoznatljivosti u lokalnoj zajednici, odnosno </a:t>
            </a:r>
            <a:r>
              <a:rPr lang="en-US" sz="2000" spc="196">
                <a:solidFill>
                  <a:srgbClr val="231F20"/>
                </a:solidFill>
                <a:latin typeface="DM Sans Bold"/>
              </a:rPr>
              <a:t>zaposlenici, članovi i volonteri</a:t>
            </a:r>
            <a:r>
              <a:rPr lang="en-US" sz="2000" spc="196">
                <a:solidFill>
                  <a:srgbClr val="231F20"/>
                </a:solidFill>
                <a:latin typeface="DM Sans"/>
              </a:rPr>
              <a:t> korisnika i partnera te ostalih udruga.</a:t>
            </a:r>
          </a:p>
          <a:p>
            <a:pPr algn="just">
              <a:lnSpc>
                <a:spcPts val="2760"/>
              </a:lnSpc>
            </a:pPr>
            <a:endParaRPr lang="en-US" sz="2000" spc="196">
              <a:solidFill>
                <a:srgbClr val="231F20"/>
              </a:solidFill>
              <a:latin typeface="DM Sans"/>
            </a:endParaRPr>
          </a:p>
          <a:p>
            <a:pPr marL="431801" lvl="1" indent="-215900" algn="just">
              <a:lnSpc>
                <a:spcPts val="2760"/>
              </a:lnSpc>
              <a:buFont typeface="Arial"/>
              <a:buChar char="•"/>
            </a:pPr>
            <a:r>
              <a:rPr lang="en-US" sz="2000" spc="196">
                <a:solidFill>
                  <a:srgbClr val="231F20"/>
                </a:solidFill>
                <a:latin typeface="DM Sans"/>
              </a:rPr>
              <a:t>U provedbu projekta uključila su se i </a:t>
            </a:r>
            <a:r>
              <a:rPr lang="en-US" sz="2000" spc="196">
                <a:solidFill>
                  <a:srgbClr val="231F20"/>
                </a:solidFill>
                <a:latin typeface="DM Sans Bold"/>
              </a:rPr>
              <a:t>predškolska djeca te učenici (nižih razreda) osnovnih škola</a:t>
            </a:r>
            <a:r>
              <a:rPr lang="en-US" sz="2000" spc="196">
                <a:solidFill>
                  <a:srgbClr val="231F20"/>
                </a:solidFill>
                <a:latin typeface="DM Sans"/>
              </a:rPr>
              <a:t> kao najranjivije skupine u kriznim situacijama. Također, sudjelovali su i </a:t>
            </a:r>
            <a:r>
              <a:rPr lang="en-US" sz="2000" spc="196">
                <a:solidFill>
                  <a:srgbClr val="231F20"/>
                </a:solidFill>
                <a:latin typeface="DM Sans Bold"/>
              </a:rPr>
              <a:t>odgojno-obrazovni djelatnici</a:t>
            </a:r>
            <a:r>
              <a:rPr lang="en-US" sz="2000" spc="196">
                <a:solidFill>
                  <a:srgbClr val="231F20"/>
                </a:solidFill>
                <a:latin typeface="DM Sans"/>
              </a:rPr>
              <a:t> kako bi se edukacijom i podizanjem svijesti smanjili mogući rizici uslijed mogućih katastrofa.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163000" y="3170853"/>
            <a:ext cx="4473739" cy="1785245"/>
            <a:chOff x="0" y="0"/>
            <a:chExt cx="5964986" cy="238032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/>
            <a:srcRect t="23396" b="23396"/>
            <a:stretch>
              <a:fillRect/>
            </a:stretch>
          </p:blipFill>
          <p:spPr>
            <a:xfrm>
              <a:off x="0" y="0"/>
              <a:ext cx="5964986" cy="2380327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11410691" y="6085349"/>
            <a:ext cx="4473739" cy="3461005"/>
            <a:chOff x="0" y="0"/>
            <a:chExt cx="5964986" cy="4614673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6"/>
            <a:srcRect l="1527" r="1527"/>
            <a:stretch>
              <a:fillRect/>
            </a:stretch>
          </p:blipFill>
          <p:spPr>
            <a:xfrm>
              <a:off x="0" y="0"/>
              <a:ext cx="5964986" cy="46146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75192" y="-37726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6703413" y="6890390"/>
            <a:ext cx="7673056" cy="7673056"/>
          </a:xfrm>
          <a:custGeom>
            <a:avLst/>
            <a:gdLst/>
            <a:ahLst/>
            <a:cxnLst/>
            <a:rect l="l" t="t" r="r" b="b"/>
            <a:pathLst>
              <a:path w="7673056" h="7673056">
                <a:moveTo>
                  <a:pt x="0" y="0"/>
                </a:moveTo>
                <a:lnTo>
                  <a:pt x="7673056" y="0"/>
                </a:lnTo>
                <a:lnTo>
                  <a:pt x="7673056" y="7673056"/>
                </a:lnTo>
                <a:lnTo>
                  <a:pt x="0" y="7673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12741892" y="7629977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8" y="0"/>
                </a:lnTo>
                <a:lnTo>
                  <a:pt x="2238368" y="2238368"/>
                </a:lnTo>
                <a:lnTo>
                  <a:pt x="0" y="22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13380735" y="8184304"/>
            <a:ext cx="960682" cy="1052540"/>
          </a:xfrm>
          <a:custGeom>
            <a:avLst/>
            <a:gdLst/>
            <a:ahLst/>
            <a:cxnLst/>
            <a:rect l="l" t="t" r="r" b="b"/>
            <a:pathLst>
              <a:path w="960682" h="1052540">
                <a:moveTo>
                  <a:pt x="0" y="0"/>
                </a:moveTo>
                <a:lnTo>
                  <a:pt x="960682" y="0"/>
                </a:lnTo>
                <a:lnTo>
                  <a:pt x="960682" y="1052541"/>
                </a:lnTo>
                <a:lnTo>
                  <a:pt x="0" y="1052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5937049" y="7629977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8" y="0"/>
                </a:lnTo>
                <a:lnTo>
                  <a:pt x="2238368" y="2238368"/>
                </a:lnTo>
                <a:lnTo>
                  <a:pt x="0" y="22383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9144000" y="5635716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7" y="0"/>
                </a:lnTo>
                <a:lnTo>
                  <a:pt x="2238367" y="2238367"/>
                </a:lnTo>
                <a:lnTo>
                  <a:pt x="0" y="22383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9633333" y="6149387"/>
            <a:ext cx="1268693" cy="1211025"/>
          </a:xfrm>
          <a:custGeom>
            <a:avLst/>
            <a:gdLst/>
            <a:ahLst/>
            <a:cxnLst/>
            <a:rect l="l" t="t" r="r" b="b"/>
            <a:pathLst>
              <a:path w="1268693" h="1211025">
                <a:moveTo>
                  <a:pt x="0" y="0"/>
                </a:moveTo>
                <a:lnTo>
                  <a:pt x="1268693" y="0"/>
                </a:lnTo>
                <a:lnTo>
                  <a:pt x="1268693" y="1211025"/>
                </a:lnTo>
                <a:lnTo>
                  <a:pt x="0" y="12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6503831" y="8188605"/>
            <a:ext cx="1104804" cy="1121111"/>
          </a:xfrm>
          <a:custGeom>
            <a:avLst/>
            <a:gdLst/>
            <a:ahLst/>
            <a:cxnLst/>
            <a:rect l="l" t="t" r="r" b="b"/>
            <a:pathLst>
              <a:path w="1104804" h="1121111">
                <a:moveTo>
                  <a:pt x="0" y="0"/>
                </a:moveTo>
                <a:lnTo>
                  <a:pt x="1104804" y="0"/>
                </a:lnTo>
                <a:lnTo>
                  <a:pt x="1104804" y="1121112"/>
                </a:lnTo>
                <a:lnTo>
                  <a:pt x="0" y="11211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0" name="Group 10"/>
          <p:cNvGrpSpPr/>
          <p:nvPr/>
        </p:nvGrpSpPr>
        <p:grpSpPr>
          <a:xfrm>
            <a:off x="2201650" y="1995618"/>
            <a:ext cx="4830055" cy="792988"/>
            <a:chOff x="0" y="0"/>
            <a:chExt cx="1272113" cy="2088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2113" cy="208853"/>
            </a:xfrm>
            <a:custGeom>
              <a:avLst/>
              <a:gdLst/>
              <a:ahLst/>
              <a:cxnLst/>
              <a:rect l="l" t="t" r="r" b="b"/>
              <a:pathLst>
                <a:path w="1272113" h="208853">
                  <a:moveTo>
                    <a:pt x="0" y="0"/>
                  </a:moveTo>
                  <a:lnTo>
                    <a:pt x="1272113" y="0"/>
                  </a:lnTo>
                  <a:lnTo>
                    <a:pt x="1272113" y="208853"/>
                  </a:lnTo>
                  <a:lnTo>
                    <a:pt x="0" y="208853"/>
                  </a:lnTo>
                  <a:close/>
                </a:path>
              </a:pathLst>
            </a:custGeom>
            <a:solidFill>
              <a:srgbClr val="17658B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60"/>
                </a:lnSpc>
                <a:spcBef>
                  <a:spcPct val="0"/>
                </a:spcBef>
              </a:pPr>
              <a:r>
                <a:rPr lang="en-US" sz="2000" spc="20" dirty="0">
                  <a:latin typeface="DM Sans Bold"/>
                </a:rPr>
                <a:t>PE 1. </a:t>
              </a:r>
              <a:r>
                <a:rPr lang="en-US" sz="2000" spc="20" dirty="0" err="1">
                  <a:latin typeface="DM Sans Bold"/>
                </a:rPr>
                <a:t>Jačanje</a:t>
              </a:r>
              <a:r>
                <a:rPr lang="en-US" sz="2000" spc="20" dirty="0">
                  <a:latin typeface="DM Sans Bold"/>
                </a:rPr>
                <a:t> </a:t>
              </a:r>
              <a:r>
                <a:rPr lang="en-US" sz="2000" spc="20" dirty="0" err="1">
                  <a:latin typeface="DM Sans Bold"/>
                </a:rPr>
                <a:t>kapaciteta</a:t>
              </a:r>
              <a:r>
                <a:rPr lang="en-US" sz="2000" spc="20" dirty="0">
                  <a:latin typeface="DM Sans Bold"/>
                </a:rPr>
                <a:t> lokalnih </a:t>
              </a:r>
              <a:r>
                <a:rPr lang="en-US" sz="2000" spc="20" dirty="0" err="1">
                  <a:latin typeface="DM Sans Bold"/>
                </a:rPr>
                <a:t>organizacija</a:t>
              </a:r>
              <a:r>
                <a:rPr lang="en-US" sz="2000" spc="20" dirty="0">
                  <a:latin typeface="DM Sans Bold"/>
                </a:rPr>
                <a:t> </a:t>
              </a:r>
              <a:r>
                <a:rPr lang="en-US" sz="2000" spc="20" dirty="0" err="1">
                  <a:latin typeface="DM Sans Bold"/>
                </a:rPr>
                <a:t>civilnog</a:t>
              </a:r>
              <a:r>
                <a:rPr lang="en-US" sz="2000" spc="20" dirty="0">
                  <a:latin typeface="DM Sans Bold"/>
                </a:rPr>
                <a:t> </a:t>
              </a:r>
              <a:r>
                <a:rPr lang="en-US" sz="2000" spc="20" dirty="0" err="1">
                  <a:latin typeface="DM Sans Bold"/>
                </a:rPr>
                <a:t>društva</a:t>
              </a:r>
              <a:endParaRPr lang="en-US" sz="2000" spc="20" dirty="0">
                <a:latin typeface="DM Sans Bold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47058" y="377265"/>
            <a:ext cx="12633202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000" spc="265">
                <a:solidFill>
                  <a:srgbClr val="17658B"/>
                </a:solidFill>
                <a:latin typeface="Oswald Bold"/>
              </a:rPr>
              <a:t>PROJEKTNI ELEMENTI I MJERLJIVI ISHODI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1993" y="4205605"/>
            <a:ext cx="4773506" cy="441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5"/>
              </a:lnSpc>
            </a:pPr>
            <a:r>
              <a:rPr lang="en-US" sz="1699" spc="166" dirty="0">
                <a:solidFill>
                  <a:srgbClr val="231F20"/>
                </a:solidFill>
                <a:latin typeface="DM Sans"/>
              </a:rPr>
              <a:t>Ak. 1: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Jačanje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kapaciteta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OCD-a i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pružanje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učinkovitog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odgovora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na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potrebe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lokalne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zajednice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,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posebno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u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kriznim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situacijama</a:t>
            </a:r>
            <a:endParaRPr lang="en-US" sz="1699" spc="166" dirty="0">
              <a:solidFill>
                <a:srgbClr val="231F20"/>
              </a:solidFill>
              <a:latin typeface="DM Sans"/>
            </a:endParaRPr>
          </a:p>
          <a:p>
            <a:pPr algn="ctr">
              <a:lnSpc>
                <a:spcPts val="2345"/>
              </a:lnSpc>
            </a:pPr>
            <a:endParaRPr lang="en-US" sz="1699" spc="166" dirty="0">
              <a:solidFill>
                <a:srgbClr val="231F20"/>
              </a:solidFill>
              <a:latin typeface="DM Sans"/>
            </a:endParaRPr>
          </a:p>
          <a:p>
            <a:pPr algn="ctr">
              <a:lnSpc>
                <a:spcPts val="2345"/>
              </a:lnSpc>
            </a:pPr>
            <a:r>
              <a:rPr lang="en-US" sz="1699" spc="166" dirty="0">
                <a:solidFill>
                  <a:srgbClr val="231F20"/>
                </a:solidFill>
                <a:latin typeface="DM Sans"/>
              </a:rPr>
              <a:t>Ak. 2: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Izrada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online i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digitalnih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priručnika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,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igara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,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simulacija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i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drugih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alata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za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samopomoć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i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podršku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ranjivim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skupinama</a:t>
            </a:r>
            <a:endParaRPr lang="en-US" sz="1699" spc="166" dirty="0">
              <a:solidFill>
                <a:srgbClr val="231F20"/>
              </a:solidFill>
              <a:latin typeface="DM Sans"/>
            </a:endParaRPr>
          </a:p>
          <a:p>
            <a:pPr algn="ctr">
              <a:lnSpc>
                <a:spcPts val="2345"/>
              </a:lnSpc>
            </a:pPr>
            <a:endParaRPr lang="en-US" sz="1699" spc="166" dirty="0">
              <a:solidFill>
                <a:srgbClr val="231F20"/>
              </a:solidFill>
              <a:latin typeface="DM Sans"/>
            </a:endParaRPr>
          </a:p>
          <a:p>
            <a:pPr marL="0" lvl="0" indent="0" algn="ctr">
              <a:lnSpc>
                <a:spcPts val="2345"/>
              </a:lnSpc>
              <a:spcBef>
                <a:spcPct val="0"/>
              </a:spcBef>
            </a:pPr>
            <a:r>
              <a:rPr lang="en-US" sz="1699" spc="166" dirty="0">
                <a:solidFill>
                  <a:srgbClr val="231F20"/>
                </a:solidFill>
                <a:latin typeface="DM Sans"/>
              </a:rPr>
              <a:t>Ak. 3: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Organiziranje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volonterskih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aktivnosti te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menadžment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i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upravljanje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volonterima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te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uvođenje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inovativnih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alata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i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mehanizama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za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razvoj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kriznog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volontiranja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na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lokalnoj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razini</a:t>
            </a:r>
            <a:endParaRPr lang="en-US" sz="1699" spc="166" dirty="0">
              <a:solidFill>
                <a:srgbClr val="231F20"/>
              </a:solidFill>
              <a:latin typeface="DM San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8526181" y="3849735"/>
            <a:ext cx="3474003" cy="792988"/>
            <a:chOff x="0" y="0"/>
            <a:chExt cx="914964" cy="2088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964" cy="208853"/>
            </a:xfrm>
            <a:custGeom>
              <a:avLst/>
              <a:gdLst/>
              <a:ahLst/>
              <a:cxnLst/>
              <a:rect l="l" t="t" r="r" b="b"/>
              <a:pathLst>
                <a:path w="914964" h="208853">
                  <a:moveTo>
                    <a:pt x="0" y="0"/>
                  </a:moveTo>
                  <a:lnTo>
                    <a:pt x="914964" y="0"/>
                  </a:lnTo>
                  <a:lnTo>
                    <a:pt x="914964" y="208853"/>
                  </a:lnTo>
                  <a:lnTo>
                    <a:pt x="0" y="208853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60"/>
                </a:lnSpc>
                <a:spcBef>
                  <a:spcPct val="0"/>
                </a:spcBef>
              </a:pPr>
              <a:r>
                <a:rPr lang="en-US" sz="2000" spc="20" dirty="0">
                  <a:latin typeface="DM Sans Bold"/>
                </a:rPr>
                <a:t>PE V. PROMIDŽBA I VIDLJIVOST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622003" y="6441089"/>
            <a:ext cx="3474003" cy="3434661"/>
            <a:chOff x="-23372" y="-91803"/>
            <a:chExt cx="914964" cy="904603"/>
          </a:xfrm>
        </p:grpSpPr>
        <p:sp>
          <p:nvSpPr>
            <p:cNvPr id="19" name="Freeform 19"/>
            <p:cNvSpPr/>
            <p:nvPr/>
          </p:nvSpPr>
          <p:spPr>
            <a:xfrm>
              <a:off x="-23372" y="-91803"/>
              <a:ext cx="914964" cy="208853"/>
            </a:xfrm>
            <a:custGeom>
              <a:avLst/>
              <a:gdLst/>
              <a:ahLst/>
              <a:cxnLst/>
              <a:rect l="l" t="t" r="r" b="b"/>
              <a:pathLst>
                <a:path w="914964" h="208853">
                  <a:moveTo>
                    <a:pt x="0" y="0"/>
                  </a:moveTo>
                  <a:lnTo>
                    <a:pt x="914964" y="0"/>
                  </a:lnTo>
                  <a:lnTo>
                    <a:pt x="914964" y="208853"/>
                  </a:lnTo>
                  <a:lnTo>
                    <a:pt x="0" y="20885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60"/>
                </a:lnSpc>
                <a:spcBef>
                  <a:spcPct val="0"/>
                </a:spcBef>
              </a:pPr>
              <a:r>
                <a:rPr lang="en-US" sz="2000" spc="20" dirty="0">
                  <a:latin typeface="DM Sans Bold"/>
                </a:rPr>
                <a:t>PE PM. </a:t>
              </a:r>
              <a:r>
                <a:rPr lang="en-US" sz="2000" spc="20" dirty="0" err="1">
                  <a:latin typeface="DM Sans Bold"/>
                </a:rPr>
                <a:t>Upravljanje</a:t>
              </a:r>
              <a:r>
                <a:rPr lang="en-US" sz="2000" spc="20" dirty="0">
                  <a:latin typeface="DM Sans Bold"/>
                </a:rPr>
                <a:t> </a:t>
              </a:r>
              <a:r>
                <a:rPr lang="en-US" sz="2000" spc="20" dirty="0" err="1">
                  <a:latin typeface="DM Sans Bold"/>
                </a:rPr>
                <a:t>projektom</a:t>
              </a:r>
              <a:r>
                <a:rPr lang="en-US" sz="2000" spc="20" dirty="0">
                  <a:latin typeface="DM Sans Bold"/>
                </a:rPr>
                <a:t> </a:t>
              </a:r>
              <a:r>
                <a:rPr lang="en-US" sz="2000" spc="20" dirty="0">
                  <a:solidFill>
                    <a:srgbClr val="FFFFFF"/>
                  </a:solidFill>
                  <a:latin typeface="DM Sans Bold"/>
                </a:rPr>
                <a:t>i</a:t>
              </a:r>
              <a:endParaRPr lang="hr-HR" sz="2000" spc="20" dirty="0">
                <a:solidFill>
                  <a:srgbClr val="FFFFFF"/>
                </a:solidFill>
                <a:latin typeface="DM Sans Bold"/>
              </a:endParaRPr>
            </a:p>
            <a:p>
              <a:pPr marL="0" lvl="0" indent="0" algn="ctr">
                <a:lnSpc>
                  <a:spcPts val="2760"/>
                </a:lnSpc>
                <a:spcBef>
                  <a:spcPct val="0"/>
                </a:spcBef>
              </a:pPr>
              <a:endParaRPr lang="hr-HR" sz="2000" spc="20" dirty="0">
                <a:solidFill>
                  <a:srgbClr val="FFFFFF"/>
                </a:solidFill>
                <a:latin typeface="DM Sans Bold"/>
              </a:endParaRPr>
            </a:p>
            <a:p>
              <a:pPr marL="0" lvl="0" indent="0" algn="ctr">
                <a:lnSpc>
                  <a:spcPts val="2760"/>
                </a:lnSpc>
                <a:spcBef>
                  <a:spcPct val="0"/>
                </a:spcBef>
              </a:pPr>
              <a:r>
                <a:rPr lang="en-US" sz="2000" spc="20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2000" spc="20" dirty="0" err="1">
                  <a:solidFill>
                    <a:srgbClr val="FFFFFF"/>
                  </a:solidFill>
                  <a:latin typeface="DM Sans Bold"/>
                </a:rPr>
                <a:t>administracija</a:t>
              </a:r>
              <a:endParaRPr lang="en-US" sz="2000" spc="20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376469" y="-4763554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2" name="Freeform 22"/>
          <p:cNvSpPr/>
          <p:nvPr/>
        </p:nvSpPr>
        <p:spPr>
          <a:xfrm rot="-4176364">
            <a:off x="-4404167" y="8063171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3" name="AutoShape 23"/>
          <p:cNvSpPr/>
          <p:nvPr/>
        </p:nvSpPr>
        <p:spPr>
          <a:xfrm flipV="1">
            <a:off x="7108064" y="2522571"/>
            <a:ext cx="1067353" cy="27421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r-HR"/>
          </a:p>
        </p:txBody>
      </p:sp>
      <p:sp>
        <p:nvSpPr>
          <p:cNvPr id="24" name="TextBox 24"/>
          <p:cNvSpPr txBox="1"/>
          <p:nvPr/>
        </p:nvSpPr>
        <p:spPr>
          <a:xfrm>
            <a:off x="8000320" y="1594006"/>
            <a:ext cx="5986681" cy="176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>
              <a:lnSpc>
                <a:spcPts val="2345"/>
              </a:lnSpc>
              <a:buFont typeface="Arial"/>
              <a:buChar char="•"/>
            </a:pPr>
            <a:r>
              <a:rPr lang="en-US" sz="1699" spc="166">
                <a:solidFill>
                  <a:srgbClr val="231F20"/>
                </a:solidFill>
                <a:latin typeface="DM Sans"/>
              </a:rPr>
              <a:t>edukacije</a:t>
            </a:r>
          </a:p>
          <a:p>
            <a:pPr marL="367029" lvl="1" indent="-183514">
              <a:lnSpc>
                <a:spcPts val="2345"/>
              </a:lnSpc>
              <a:buFont typeface="Arial"/>
              <a:buChar char="•"/>
            </a:pPr>
            <a:r>
              <a:rPr lang="en-US" sz="1699" spc="166">
                <a:solidFill>
                  <a:srgbClr val="231F20"/>
                </a:solidFill>
                <a:latin typeface="DM Sans"/>
              </a:rPr>
              <a:t>studijsko putovanje</a:t>
            </a:r>
          </a:p>
          <a:p>
            <a:pPr marL="367029" lvl="1" indent="-183514">
              <a:lnSpc>
                <a:spcPts val="2345"/>
              </a:lnSpc>
              <a:buFont typeface="Arial"/>
              <a:buChar char="•"/>
            </a:pPr>
            <a:r>
              <a:rPr lang="en-US" sz="1699" spc="166">
                <a:solidFill>
                  <a:srgbClr val="231F20"/>
                </a:solidFill>
                <a:latin typeface="DM Sans"/>
              </a:rPr>
              <a:t>izrađena društvena igra (30 komada)</a:t>
            </a:r>
          </a:p>
          <a:p>
            <a:pPr marL="367029" lvl="1" indent="-183514">
              <a:lnSpc>
                <a:spcPts val="2345"/>
              </a:lnSpc>
              <a:buFont typeface="Arial"/>
              <a:buChar char="•"/>
            </a:pPr>
            <a:r>
              <a:rPr lang="en-US" sz="1699" spc="166">
                <a:solidFill>
                  <a:srgbClr val="231F20"/>
                </a:solidFill>
                <a:latin typeface="DM Sans"/>
              </a:rPr>
              <a:t>informiranja o volontiranju putem info štanda</a:t>
            </a:r>
          </a:p>
          <a:p>
            <a:pPr marL="367029" lvl="1" indent="-183514">
              <a:lnSpc>
                <a:spcPts val="2345"/>
              </a:lnSpc>
              <a:spcBef>
                <a:spcPct val="0"/>
              </a:spcBef>
              <a:buFont typeface="Arial"/>
              <a:buChar char="•"/>
            </a:pPr>
            <a:r>
              <a:rPr lang="en-US" sz="1699" spc="166">
                <a:solidFill>
                  <a:srgbClr val="231F20"/>
                </a:solidFill>
                <a:latin typeface="DM Sans"/>
              </a:rPr>
              <a:t>volonterske akcije - čišćenje puteva kao preventiva za zaštitu od požara</a:t>
            </a:r>
          </a:p>
        </p:txBody>
      </p:sp>
      <p:sp>
        <p:nvSpPr>
          <p:cNvPr id="25" name="AutoShape 25"/>
          <p:cNvSpPr/>
          <p:nvPr/>
        </p:nvSpPr>
        <p:spPr>
          <a:xfrm flipV="1">
            <a:off x="11681118" y="4031308"/>
            <a:ext cx="2121549" cy="5484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r-HR"/>
          </a:p>
        </p:txBody>
      </p:sp>
      <p:sp>
        <p:nvSpPr>
          <p:cNvPr id="26" name="TextBox 26"/>
          <p:cNvSpPr txBox="1"/>
          <p:nvPr/>
        </p:nvSpPr>
        <p:spPr>
          <a:xfrm>
            <a:off x="13807435" y="3519165"/>
            <a:ext cx="4158609" cy="256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070"/>
              </a:lnSpc>
              <a:buFont typeface="Arial"/>
              <a:buChar char="•"/>
            </a:pPr>
            <a:r>
              <a:rPr lang="en-US" sz="1500" spc="147">
                <a:solidFill>
                  <a:srgbClr val="231F20"/>
                </a:solidFill>
                <a:latin typeface="DM Sans"/>
              </a:rPr>
              <a:t>izrađena web stranica projekta: </a:t>
            </a:r>
            <a:r>
              <a:rPr lang="en-US" sz="1500" spc="147">
                <a:solidFill>
                  <a:srgbClr val="231F20"/>
                </a:solidFill>
                <a:latin typeface="DM Sans Bold"/>
              </a:rPr>
              <a:t>www.zaklon.org</a:t>
            </a:r>
          </a:p>
          <a:p>
            <a:pPr marL="323850" lvl="1" indent="-161925">
              <a:lnSpc>
                <a:spcPts val="2070"/>
              </a:lnSpc>
              <a:buFont typeface="Arial"/>
              <a:buChar char="•"/>
            </a:pPr>
            <a:r>
              <a:rPr lang="en-US" sz="1500" spc="147">
                <a:solidFill>
                  <a:srgbClr val="231F20"/>
                </a:solidFill>
                <a:latin typeface="DM Sans"/>
              </a:rPr>
              <a:t>izrađeno 500 letaka</a:t>
            </a:r>
          </a:p>
          <a:p>
            <a:pPr marL="323850" lvl="1" indent="-161925">
              <a:lnSpc>
                <a:spcPts val="2070"/>
              </a:lnSpc>
              <a:buFont typeface="Arial"/>
              <a:buChar char="•"/>
            </a:pPr>
            <a:r>
              <a:rPr lang="en-US" sz="1500" spc="147">
                <a:solidFill>
                  <a:srgbClr val="231F20"/>
                </a:solidFill>
                <a:latin typeface="DM Sans"/>
              </a:rPr>
              <a:t>izrađeno 20 plakata</a:t>
            </a:r>
          </a:p>
          <a:p>
            <a:pPr marL="323850" lvl="1" indent="-161925">
              <a:lnSpc>
                <a:spcPts val="2070"/>
              </a:lnSpc>
              <a:buFont typeface="Arial"/>
              <a:buChar char="•"/>
            </a:pPr>
            <a:r>
              <a:rPr lang="en-US" sz="1500" spc="147">
                <a:solidFill>
                  <a:srgbClr val="231F20"/>
                </a:solidFill>
                <a:latin typeface="DM Sans"/>
              </a:rPr>
              <a:t>izrađena 3 roll-up banner-a</a:t>
            </a:r>
          </a:p>
          <a:p>
            <a:pPr marL="323850" lvl="1" indent="-161925">
              <a:lnSpc>
                <a:spcPts val="2070"/>
              </a:lnSpc>
              <a:buFont typeface="Arial"/>
              <a:buChar char="•"/>
            </a:pPr>
            <a:r>
              <a:rPr lang="en-US" sz="1500" spc="147">
                <a:solidFill>
                  <a:srgbClr val="231F20"/>
                </a:solidFill>
                <a:latin typeface="DM Sans"/>
              </a:rPr>
              <a:t>nabavljeno 80 komada notebook-a i 80 komada kemijskih olovaka</a:t>
            </a:r>
          </a:p>
          <a:p>
            <a:pPr marL="323850" lvl="1" indent="-161925">
              <a:lnSpc>
                <a:spcPts val="2070"/>
              </a:lnSpc>
              <a:buFont typeface="Arial"/>
              <a:buChar char="•"/>
            </a:pPr>
            <a:r>
              <a:rPr lang="en-US" sz="1500" spc="147">
                <a:solidFill>
                  <a:srgbClr val="231F20"/>
                </a:solidFill>
                <a:latin typeface="DM Sans"/>
              </a:rPr>
              <a:t>izrađen logo projekta</a:t>
            </a:r>
          </a:p>
          <a:p>
            <a:pPr marL="323850" lvl="1" indent="-161925">
              <a:lnSpc>
                <a:spcPts val="2070"/>
              </a:lnSpc>
              <a:buFont typeface="Arial"/>
              <a:buChar char="•"/>
            </a:pPr>
            <a:r>
              <a:rPr lang="en-US" sz="1500" spc="147">
                <a:solidFill>
                  <a:srgbClr val="231F20"/>
                </a:solidFill>
                <a:latin typeface="DM Sans"/>
              </a:rPr>
              <a:t>održana završna konferencija </a:t>
            </a:r>
          </a:p>
          <a:p>
            <a:pPr marL="323850" lvl="1" indent="-161925">
              <a:lnSpc>
                <a:spcPts val="2070"/>
              </a:lnSpc>
              <a:spcBef>
                <a:spcPct val="0"/>
              </a:spcBef>
              <a:buFont typeface="Arial"/>
              <a:buChar char="•"/>
            </a:pPr>
            <a:r>
              <a:rPr lang="en-US" sz="1500" spc="147">
                <a:solidFill>
                  <a:srgbClr val="231F20"/>
                </a:solidFill>
                <a:latin typeface="DM Sans"/>
              </a:rPr>
              <a:t>nabavljeno 72 komada USB-a</a:t>
            </a:r>
          </a:p>
        </p:txBody>
      </p:sp>
      <p:sp>
        <p:nvSpPr>
          <p:cNvPr id="27" name="Freeform 27"/>
          <p:cNvSpPr/>
          <p:nvPr/>
        </p:nvSpPr>
        <p:spPr>
          <a:xfrm>
            <a:off x="15232895" y="1568147"/>
            <a:ext cx="1715565" cy="1715565"/>
          </a:xfrm>
          <a:custGeom>
            <a:avLst/>
            <a:gdLst/>
            <a:ahLst/>
            <a:cxnLst/>
            <a:rect l="l" t="t" r="r" b="b"/>
            <a:pathLst>
              <a:path w="1715565" h="1715565">
                <a:moveTo>
                  <a:pt x="0" y="0"/>
                </a:moveTo>
                <a:lnTo>
                  <a:pt x="1715564" y="0"/>
                </a:lnTo>
                <a:lnTo>
                  <a:pt x="1715564" y="1715565"/>
                </a:lnTo>
                <a:lnTo>
                  <a:pt x="0" y="171556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8" name="TextBox 28"/>
          <p:cNvSpPr txBox="1"/>
          <p:nvPr/>
        </p:nvSpPr>
        <p:spPr>
          <a:xfrm>
            <a:off x="15083513" y="8258518"/>
            <a:ext cx="3204487" cy="87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>
              <a:lnSpc>
                <a:spcPts val="2345"/>
              </a:lnSpc>
              <a:buFont typeface="Arial"/>
              <a:buChar char="•"/>
            </a:pP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održano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10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sastanaka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projektnog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</a:t>
            </a: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tima</a:t>
            </a:r>
            <a:endParaRPr lang="en-US" sz="1699" spc="166" dirty="0">
              <a:solidFill>
                <a:srgbClr val="231F20"/>
              </a:solidFill>
              <a:latin typeface="DM Sans"/>
            </a:endParaRPr>
          </a:p>
          <a:p>
            <a:pPr marL="367029" lvl="1" indent="-183514">
              <a:lnSpc>
                <a:spcPts val="2345"/>
              </a:lnSpc>
              <a:spcBef>
                <a:spcPct val="0"/>
              </a:spcBef>
              <a:buFont typeface="Arial"/>
              <a:buChar char="•"/>
            </a:pPr>
            <a:r>
              <a:rPr lang="en-US" sz="1699" spc="166" dirty="0" err="1">
                <a:solidFill>
                  <a:srgbClr val="231F20"/>
                </a:solidFill>
                <a:latin typeface="DM Sans"/>
              </a:rPr>
              <a:t>izrađeno</a:t>
            </a:r>
            <a:r>
              <a:rPr lang="en-US" sz="1699" spc="166" dirty="0">
                <a:solidFill>
                  <a:srgbClr val="231F20"/>
                </a:solidFill>
                <a:latin typeface="DM Sans"/>
              </a:rPr>
              <a:t> 5 ZNS-ova</a:t>
            </a:r>
          </a:p>
        </p:txBody>
      </p:sp>
      <p:sp>
        <p:nvSpPr>
          <p:cNvPr id="29" name="AutoShape 29"/>
          <p:cNvSpPr/>
          <p:nvPr/>
        </p:nvSpPr>
        <p:spPr>
          <a:xfrm>
            <a:off x="17244683" y="7176059"/>
            <a:ext cx="283018" cy="61356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3577904" y="2045698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 rot="2035253">
            <a:off x="16817286" y="6995132"/>
            <a:ext cx="4808098" cy="6712877"/>
          </a:xfrm>
          <a:custGeom>
            <a:avLst/>
            <a:gdLst/>
            <a:ahLst/>
            <a:cxnLst/>
            <a:rect l="l" t="t" r="r" b="b"/>
            <a:pathLst>
              <a:path w="4808098" h="6712877">
                <a:moveTo>
                  <a:pt x="0" y="0"/>
                </a:moveTo>
                <a:lnTo>
                  <a:pt x="4808098" y="0"/>
                </a:lnTo>
                <a:lnTo>
                  <a:pt x="4808098" y="6712877"/>
                </a:lnTo>
                <a:lnTo>
                  <a:pt x="0" y="6712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AutoShape 5"/>
          <p:cNvSpPr/>
          <p:nvPr/>
        </p:nvSpPr>
        <p:spPr>
          <a:xfrm>
            <a:off x="2852834" y="2609978"/>
            <a:ext cx="1258225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6" name="TextBox 6"/>
          <p:cNvSpPr txBox="1"/>
          <p:nvPr/>
        </p:nvSpPr>
        <p:spPr>
          <a:xfrm>
            <a:off x="3515713" y="2122378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01</a:t>
            </a:r>
          </a:p>
        </p:txBody>
      </p:sp>
      <p:sp>
        <p:nvSpPr>
          <p:cNvPr id="7" name="Freeform 7"/>
          <p:cNvSpPr/>
          <p:nvPr/>
        </p:nvSpPr>
        <p:spPr>
          <a:xfrm rot="-10799999">
            <a:off x="-2729621" y="-7074240"/>
            <a:ext cx="6789642" cy="9479430"/>
          </a:xfrm>
          <a:custGeom>
            <a:avLst/>
            <a:gdLst/>
            <a:ahLst/>
            <a:cxnLst/>
            <a:rect l="l" t="t" r="r" b="b"/>
            <a:pathLst>
              <a:path w="6789642" h="9479430">
                <a:moveTo>
                  <a:pt x="0" y="0"/>
                </a:moveTo>
                <a:lnTo>
                  <a:pt x="6789641" y="0"/>
                </a:lnTo>
                <a:lnTo>
                  <a:pt x="6789641" y="9479431"/>
                </a:lnTo>
                <a:lnTo>
                  <a:pt x="0" y="94794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5690785" y="2045698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7639118" y="2016899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9294505" y="2016899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10948810" y="2003642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2" name="Freeform 12"/>
          <p:cNvSpPr/>
          <p:nvPr/>
        </p:nvSpPr>
        <p:spPr>
          <a:xfrm>
            <a:off x="12603115" y="2016899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Freeform 13"/>
          <p:cNvSpPr/>
          <p:nvPr/>
        </p:nvSpPr>
        <p:spPr>
          <a:xfrm>
            <a:off x="14320877" y="2003642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1995320" y="4435868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AutoShape 15"/>
          <p:cNvSpPr/>
          <p:nvPr/>
        </p:nvSpPr>
        <p:spPr>
          <a:xfrm flipV="1">
            <a:off x="1364626" y="5025626"/>
            <a:ext cx="14070540" cy="6370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>
            <a:off x="3915632" y="4492245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0" y="0"/>
                </a:lnTo>
                <a:lnTo>
                  <a:pt x="465750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Freeform 17"/>
          <p:cNvSpPr/>
          <p:nvPr/>
        </p:nvSpPr>
        <p:spPr>
          <a:xfrm>
            <a:off x="6099827" y="4492245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0" y="0"/>
                </a:lnTo>
                <a:lnTo>
                  <a:pt x="465750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8" name="Freeform 18"/>
          <p:cNvSpPr/>
          <p:nvPr/>
        </p:nvSpPr>
        <p:spPr>
          <a:xfrm>
            <a:off x="8534685" y="4492245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9" name="Freeform 19"/>
          <p:cNvSpPr/>
          <p:nvPr/>
        </p:nvSpPr>
        <p:spPr>
          <a:xfrm>
            <a:off x="10541590" y="4396516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0" name="Freeform 20"/>
          <p:cNvSpPr/>
          <p:nvPr/>
        </p:nvSpPr>
        <p:spPr>
          <a:xfrm>
            <a:off x="12293283" y="4400744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1" name="TextBox 21"/>
          <p:cNvSpPr txBox="1"/>
          <p:nvPr/>
        </p:nvSpPr>
        <p:spPr>
          <a:xfrm>
            <a:off x="7384403" y="5462559"/>
            <a:ext cx="2800966" cy="1887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5"/>
              </a:lnSpc>
            </a:pPr>
            <a:r>
              <a:rPr lang="en-US" sz="1200" spc="117">
                <a:solidFill>
                  <a:srgbClr val="17658B"/>
                </a:solidFill>
                <a:latin typeface="DM Sans Bold"/>
              </a:rPr>
              <a:t>Edukacija pružanja prve pomoći (i postupanje u kriznim situacijama) te Edukacija u slučaju požara i pokazna vježba gašenja požara (postupanje u slučaju požara ili potresa)</a:t>
            </a:r>
          </a:p>
          <a:p>
            <a:pPr algn="ctr">
              <a:lnSpc>
                <a:spcPts val="1655"/>
              </a:lnSpc>
            </a:pPr>
            <a:r>
              <a:rPr lang="en-US" sz="1200" spc="117">
                <a:solidFill>
                  <a:srgbClr val="17658B"/>
                </a:solidFill>
                <a:latin typeface="DM Sans Bold"/>
              </a:rPr>
              <a:t>OŠ “Čista Velika” i PO Čista Velika, DV Tamaris (djeca i učenici) te O-O djelatnici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97625" y="4435868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3" name="AutoShape 23"/>
          <p:cNvSpPr/>
          <p:nvPr/>
        </p:nvSpPr>
        <p:spPr>
          <a:xfrm>
            <a:off x="2799757" y="8046213"/>
            <a:ext cx="1258225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24" name="Freeform 24"/>
          <p:cNvSpPr/>
          <p:nvPr/>
        </p:nvSpPr>
        <p:spPr>
          <a:xfrm>
            <a:off x="3194827" y="7524186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5" name="Freeform 25"/>
          <p:cNvSpPr/>
          <p:nvPr/>
        </p:nvSpPr>
        <p:spPr>
          <a:xfrm>
            <a:off x="5611524" y="7524186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6" name="Freeform 26"/>
          <p:cNvSpPr/>
          <p:nvPr/>
        </p:nvSpPr>
        <p:spPr>
          <a:xfrm>
            <a:off x="7875286" y="7540152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7" name="Freeform 27"/>
          <p:cNvSpPr/>
          <p:nvPr/>
        </p:nvSpPr>
        <p:spPr>
          <a:xfrm>
            <a:off x="9729211" y="7544380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8" name="Freeform 28"/>
          <p:cNvSpPr/>
          <p:nvPr/>
        </p:nvSpPr>
        <p:spPr>
          <a:xfrm>
            <a:off x="11679849" y="7548608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1" y="0"/>
                </a:lnTo>
                <a:lnTo>
                  <a:pt x="465751" y="707632"/>
                </a:lnTo>
                <a:lnTo>
                  <a:pt x="0" y="70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29" name="Group 29"/>
          <p:cNvGrpSpPr/>
          <p:nvPr/>
        </p:nvGrpSpPr>
        <p:grpSpPr>
          <a:xfrm>
            <a:off x="15592400" y="161004"/>
            <a:ext cx="2434687" cy="243468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10122" y="1734087"/>
            <a:ext cx="1842713" cy="1842713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r>
                <a:rPr lang="en-US" sz="1399" spc="137">
                  <a:solidFill>
                    <a:srgbClr val="17658B"/>
                  </a:solidFill>
                  <a:latin typeface="DM Sans Bold"/>
                </a:rPr>
                <a:t>POČETAK PROJEKTA: 27.07.2022.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078759" y="3401550"/>
            <a:ext cx="1464042" cy="64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o pružanju </a:t>
            </a:r>
          </a:p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prve pomoći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73042" y="2791142"/>
            <a:ext cx="1644252" cy="48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20.10.2022.</a:t>
            </a:r>
          </a:p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21.10.2022.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901446" y="405294"/>
            <a:ext cx="3629581" cy="941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4"/>
              </a:lnSpc>
            </a:pPr>
            <a:r>
              <a:rPr lang="en-US" sz="5510" spc="540">
                <a:solidFill>
                  <a:srgbClr val="17658B"/>
                </a:solidFill>
                <a:latin typeface="Oswald Bold"/>
              </a:rPr>
              <a:t>TIMELINE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917032" y="3050340"/>
            <a:ext cx="2013257" cy="1070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- opći dio: krizne situacije, moguće katastrofe i postupanje u kriznim situacijama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15510" y="2791142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09.11.2022.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174386" y="3094597"/>
            <a:ext cx="1333024" cy="64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o sprječavanju požara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150962" y="2791142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26.11.2022.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531027" y="3093490"/>
            <a:ext cx="1333024" cy="42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o potresima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405592" y="2791142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08.12.2022.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222904" y="3027104"/>
            <a:ext cx="1333024" cy="64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o izvlačenju iz ruševina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097469" y="2724756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09.12.2022.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50135" y="5785031"/>
            <a:ext cx="1333024" cy="42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o volonterima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34507" y="5267409"/>
            <a:ext cx="1644252" cy="48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19.01.2023.</a:t>
            </a:r>
          </a:p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20.01.2023.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830689" y="3093490"/>
            <a:ext cx="1333024" cy="1070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Informiranje o volontiranju putem info štanda - Vodice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705254" y="2791142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05.12.2022.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916348" y="3027104"/>
            <a:ext cx="1333024" cy="1070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Informiranje o volontiranju putem info štanda - Jezera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790914" y="2724756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23.12.2022.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628594" y="2122378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02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576927" y="2093578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03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232314" y="2093578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04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886619" y="2080321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05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540924" y="2093578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06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4289782" y="2118150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07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931478" y="4508319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08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853517" y="4568924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09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037635" y="4568924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10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472494" y="4568924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11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479399" y="4473195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12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231092" y="4477423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13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962760" y="5250665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05.04.2023.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5591981" y="5811814"/>
            <a:ext cx="1528624" cy="128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za lokalni održivi razvoj i jačanje kapaciteta OCD-ova</a:t>
            </a:r>
          </a:p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PRVI BLOK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5574153" y="5270301"/>
            <a:ext cx="1644252" cy="48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14.03.2023.</a:t>
            </a:r>
          </a:p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15.03.2023.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369196" y="5831546"/>
            <a:ext cx="1528624" cy="128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za lokalni održivi razvoj i jačanje kapaciteta OCD-ova</a:t>
            </a:r>
          </a:p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DRUGI BLOK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0351368" y="5290033"/>
            <a:ext cx="1644252" cy="48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12.04.2023.</a:t>
            </a:r>
          </a:p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13.04.2023.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2270622" y="5811814"/>
            <a:ext cx="1528624" cy="128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za lokalni održivi razvoj i jačanje kapaciteta OCD-ova</a:t>
            </a:r>
          </a:p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TREĆI BLOK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2252794" y="5270301"/>
            <a:ext cx="1644252" cy="48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20.04.2023.</a:t>
            </a:r>
          </a:p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21.04.2023.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4034683" y="5489933"/>
            <a:ext cx="1691663" cy="146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5"/>
              </a:lnSpc>
            </a:pPr>
            <a:r>
              <a:rPr lang="en-US" sz="1200" spc="117">
                <a:solidFill>
                  <a:srgbClr val="17658B"/>
                </a:solidFill>
                <a:latin typeface="DM Sans Bold"/>
              </a:rPr>
              <a:t>Edukacija pružanja prve pomoći te Edukacija u slučaju požara i pokazna vježba gašenja požara </a:t>
            </a:r>
          </a:p>
          <a:p>
            <a:pPr algn="ctr">
              <a:lnSpc>
                <a:spcPts val="1655"/>
              </a:lnSpc>
            </a:pPr>
            <a:r>
              <a:rPr lang="en-US" sz="1200" spc="117">
                <a:solidFill>
                  <a:srgbClr val="17658B"/>
                </a:solidFill>
                <a:latin typeface="DM Sans Bold"/>
              </a:rPr>
              <a:t>PŠ Jezera (učenici) 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4135171" y="5217379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28.04.2023.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4435434" y="4512547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14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3132636" y="7600866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15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5549333" y="7600866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16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7813095" y="7616831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17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9667020" y="7621059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18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1617658" y="7625287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19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2852834" y="8837265"/>
            <a:ext cx="1528624" cy="128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Edukacija za lokalni održivi razvoj i jačanje kapaciteta OCD-ova</a:t>
            </a:r>
          </a:p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ČETVRTI BLOK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2799757" y="8227665"/>
            <a:ext cx="1644252" cy="48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04.05.2023.</a:t>
            </a:r>
          </a:p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05.05.2023.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7341392" y="8659704"/>
            <a:ext cx="1528624" cy="64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Studijsko putovanje - Vukomerić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7356184" y="8323985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02.06.2023.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5242402" y="8598434"/>
            <a:ext cx="1528624" cy="85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Testirana društvena igra - DV Spužvica, Tisno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5242402" y="8243665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16.05.2023.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9242367" y="8721766"/>
            <a:ext cx="1528624" cy="64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Volonterska akcija čišćenja puteva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9242367" y="8386047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07.08.2023.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1227718" y="8659704"/>
            <a:ext cx="1528624" cy="64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Volonterska akcija čišćenja puteva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1227718" y="8323985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08.08.2023.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3467656" y="8607959"/>
            <a:ext cx="1528624" cy="42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250" spc="122">
                <a:solidFill>
                  <a:srgbClr val="17658B"/>
                </a:solidFill>
                <a:latin typeface="DM Sans Bold"/>
              </a:rPr>
              <a:t>Završna konferencija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3467656" y="8272240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15.09.2023.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5779423" y="734903"/>
            <a:ext cx="1915328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7658B"/>
                </a:solidFill>
                <a:latin typeface="Arimo"/>
              </a:rPr>
              <a:t>+ 10 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7658B"/>
                </a:solidFill>
                <a:latin typeface="Arimo"/>
              </a:rPr>
              <a:t>SASTANAKA PROJEKTNOG TIMA</a:t>
            </a:r>
          </a:p>
        </p:txBody>
      </p:sp>
      <p:grpSp>
        <p:nvGrpSpPr>
          <p:cNvPr id="92" name="Group 92"/>
          <p:cNvGrpSpPr/>
          <p:nvPr/>
        </p:nvGrpSpPr>
        <p:grpSpPr>
          <a:xfrm>
            <a:off x="15435166" y="7108634"/>
            <a:ext cx="1842713" cy="1842713"/>
            <a:chOff x="0" y="0"/>
            <a:chExt cx="812800" cy="812800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1"/>
                </a:lnSpc>
              </a:pPr>
              <a:r>
                <a:rPr lang="en-US" sz="1399" spc="137">
                  <a:solidFill>
                    <a:srgbClr val="17658B"/>
                  </a:solidFill>
                  <a:latin typeface="DM Sans Bold"/>
                </a:rPr>
                <a:t>ZAVRŠETAK PROJEKTA: 27.09.2023.</a:t>
              </a:r>
            </a:p>
          </p:txBody>
        </p:sp>
      </p:grpSp>
      <p:sp>
        <p:nvSpPr>
          <p:cNvPr id="95" name="Freeform 95"/>
          <p:cNvSpPr/>
          <p:nvPr/>
        </p:nvSpPr>
        <p:spPr>
          <a:xfrm>
            <a:off x="13933392" y="7524186"/>
            <a:ext cx="465751" cy="707632"/>
          </a:xfrm>
          <a:custGeom>
            <a:avLst/>
            <a:gdLst/>
            <a:ahLst/>
            <a:cxnLst/>
            <a:rect l="l" t="t" r="r" b="b"/>
            <a:pathLst>
              <a:path w="465751" h="707632">
                <a:moveTo>
                  <a:pt x="0" y="0"/>
                </a:moveTo>
                <a:lnTo>
                  <a:pt x="465750" y="0"/>
                </a:lnTo>
                <a:lnTo>
                  <a:pt x="465750" y="707633"/>
                </a:lnTo>
                <a:lnTo>
                  <a:pt x="0" y="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6" name="TextBox 96"/>
          <p:cNvSpPr txBox="1"/>
          <p:nvPr/>
        </p:nvSpPr>
        <p:spPr>
          <a:xfrm>
            <a:off x="13871200" y="7600866"/>
            <a:ext cx="527942" cy="2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24" spc="169">
                <a:solidFill>
                  <a:srgbClr val="FFFBFB"/>
                </a:solidFill>
                <a:latin typeface="DM Sans Bold"/>
              </a:rPr>
              <a:t>20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3504330" y="5306033"/>
            <a:ext cx="1644252" cy="2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99" spc="137">
                <a:solidFill>
                  <a:srgbClr val="231F20"/>
                </a:solidFill>
                <a:latin typeface="DM Sans Bold"/>
              </a:rPr>
              <a:t>15.02.2023.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3383673" y="5608424"/>
            <a:ext cx="1689966" cy="83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5"/>
              </a:lnSpc>
            </a:pPr>
            <a:r>
              <a:rPr lang="en-US" sz="1200" spc="117">
                <a:solidFill>
                  <a:srgbClr val="17658B"/>
                </a:solidFill>
                <a:latin typeface="DM Sans Bold"/>
              </a:rPr>
              <a:t>Edukacija pružanja prve pomoći </a:t>
            </a:r>
          </a:p>
          <a:p>
            <a:pPr algn="ctr">
              <a:lnSpc>
                <a:spcPts val="1655"/>
              </a:lnSpc>
            </a:pPr>
            <a:r>
              <a:rPr lang="en-US" sz="1200" spc="117">
                <a:solidFill>
                  <a:srgbClr val="17658B"/>
                </a:solidFill>
                <a:latin typeface="DM Sans Bold"/>
              </a:rPr>
              <a:t>(za djecu)</a:t>
            </a:r>
          </a:p>
          <a:p>
            <a:pPr algn="ctr">
              <a:lnSpc>
                <a:spcPts val="1655"/>
              </a:lnSpc>
            </a:pPr>
            <a:r>
              <a:rPr lang="en-US" sz="1200" spc="117">
                <a:solidFill>
                  <a:srgbClr val="17658B"/>
                </a:solidFill>
                <a:latin typeface="DM Sans Bold"/>
              </a:rPr>
              <a:t>OŠ Vodice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54506" flipH="1" flipV="1">
            <a:off x="-5329901" y="4775887"/>
            <a:ext cx="18263326" cy="10136146"/>
          </a:xfrm>
          <a:custGeom>
            <a:avLst/>
            <a:gdLst/>
            <a:ahLst/>
            <a:cxnLst/>
            <a:rect l="l" t="t" r="r" b="b"/>
            <a:pathLst>
              <a:path w="18263326" h="10136146">
                <a:moveTo>
                  <a:pt x="18263326" y="10136146"/>
                </a:moveTo>
                <a:lnTo>
                  <a:pt x="0" y="10136146"/>
                </a:lnTo>
                <a:lnTo>
                  <a:pt x="0" y="0"/>
                </a:lnTo>
                <a:lnTo>
                  <a:pt x="18263326" y="0"/>
                </a:lnTo>
                <a:lnTo>
                  <a:pt x="18263326" y="1013614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442117">
            <a:off x="-640756" y="4729991"/>
            <a:ext cx="5026660" cy="5854237"/>
            <a:chOff x="0" y="0"/>
            <a:chExt cx="13561060" cy="15793720"/>
          </a:xfrm>
        </p:grpSpPr>
        <p:sp>
          <p:nvSpPr>
            <p:cNvPr id="4" name="Freeform 4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4"/>
              <a:stretch>
                <a:fillRect l="-85342" r="-8534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42117">
            <a:off x="4225212" y="3752119"/>
            <a:ext cx="5640760" cy="6569441"/>
            <a:chOff x="0" y="0"/>
            <a:chExt cx="13561060" cy="15793720"/>
          </a:xfrm>
        </p:grpSpPr>
        <p:sp>
          <p:nvSpPr>
            <p:cNvPr id="7" name="Freeform 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6"/>
              <a:stretch>
                <a:fillRect l="-31355" r="-3135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70401" y="4108745"/>
            <a:ext cx="2925167" cy="1357026"/>
            <a:chOff x="0" y="0"/>
            <a:chExt cx="462247" cy="2144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2247" cy="214443"/>
            </a:xfrm>
            <a:custGeom>
              <a:avLst/>
              <a:gdLst/>
              <a:ahLst/>
              <a:cxnLst/>
              <a:rect l="l" t="t" r="r" b="b"/>
              <a:pathLst>
                <a:path w="462247" h="214443">
                  <a:moveTo>
                    <a:pt x="0" y="0"/>
                  </a:moveTo>
                  <a:lnTo>
                    <a:pt x="462247" y="0"/>
                  </a:lnTo>
                  <a:lnTo>
                    <a:pt x="462247" y="214443"/>
                  </a:lnTo>
                  <a:lnTo>
                    <a:pt x="0" y="214443"/>
                  </a:lnTo>
                  <a:close/>
                </a:path>
              </a:pathLst>
            </a:custGeom>
            <a:solidFill>
              <a:srgbClr val="EE9C22"/>
            </a:solidFill>
            <a:ln cap="sq">
              <a:noFill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3359" y="1441556"/>
            <a:ext cx="2198111" cy="1063659"/>
            <a:chOff x="0" y="0"/>
            <a:chExt cx="347355" cy="1680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7355" cy="168084"/>
            </a:xfrm>
            <a:custGeom>
              <a:avLst/>
              <a:gdLst/>
              <a:ahLst/>
              <a:cxnLst/>
              <a:rect l="l" t="t" r="r" b="b"/>
              <a:pathLst>
                <a:path w="347355" h="168084">
                  <a:moveTo>
                    <a:pt x="0" y="0"/>
                  </a:moveTo>
                  <a:lnTo>
                    <a:pt x="347355" y="0"/>
                  </a:lnTo>
                  <a:lnTo>
                    <a:pt x="347355" y="168084"/>
                  </a:lnTo>
                  <a:lnTo>
                    <a:pt x="0" y="168084"/>
                  </a:lnTo>
                  <a:close/>
                </a:path>
              </a:pathLst>
            </a:custGeom>
            <a:solidFill>
              <a:srgbClr val="EE9C22"/>
            </a:solidFill>
            <a:ln cap="sq">
              <a:noFill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632613" y="863298"/>
            <a:ext cx="7552473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7658B"/>
                </a:solidFill>
                <a:latin typeface="Bebas Neue Bold"/>
              </a:rPr>
              <a:t>EDUKACIJA O PRUŽANJU PRVE POMOĆI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845965" y="1902523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2" y="0"/>
                </a:lnTo>
                <a:lnTo>
                  <a:pt x="379672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TextBox 17"/>
          <p:cNvSpPr txBox="1"/>
          <p:nvPr/>
        </p:nvSpPr>
        <p:spPr>
          <a:xfrm>
            <a:off x="11410681" y="1845373"/>
            <a:ext cx="5435429" cy="284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Predavač:</a:t>
            </a:r>
            <a:r>
              <a:rPr lang="en-US" sz="1768" spc="173">
                <a:solidFill>
                  <a:srgbClr val="000000"/>
                </a:solidFill>
                <a:latin typeface="Arimo Bold"/>
              </a:rPr>
              <a:t> </a:t>
            </a:r>
          </a:p>
          <a:p>
            <a:pPr>
              <a:lnSpc>
                <a:spcPts val="2475"/>
              </a:lnSpc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Vanja Letica</a:t>
            </a:r>
          </a:p>
          <a:p>
            <a:pPr>
              <a:lnSpc>
                <a:spcPts val="2475"/>
              </a:lnSpc>
            </a:pPr>
            <a:endParaRPr lang="en-US" sz="1768" spc="173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475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Datumi održavanja:</a:t>
            </a:r>
            <a:r>
              <a:rPr lang="en-US" sz="1768" spc="173">
                <a:solidFill>
                  <a:srgbClr val="000000"/>
                </a:solidFill>
                <a:latin typeface="Arimo"/>
              </a:rPr>
              <a:t> </a:t>
            </a:r>
          </a:p>
          <a:p>
            <a:pPr>
              <a:lnSpc>
                <a:spcPts val="2475"/>
              </a:lnSpc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20.10.2022. i 21.10.2022.</a:t>
            </a:r>
          </a:p>
          <a:p>
            <a:pPr>
              <a:lnSpc>
                <a:spcPts val="2475"/>
              </a:lnSpc>
            </a:pPr>
            <a:endParaRPr lang="en-US" sz="1768" spc="173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475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Mjesto održavanja:</a:t>
            </a:r>
            <a:r>
              <a:rPr lang="en-US" sz="1768" spc="173">
                <a:solidFill>
                  <a:srgbClr val="000000"/>
                </a:solidFill>
                <a:latin typeface="Arimo"/>
              </a:rPr>
              <a:t> </a:t>
            </a:r>
          </a:p>
          <a:p>
            <a:pPr>
              <a:lnSpc>
                <a:spcPts val="2475"/>
              </a:lnSpc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Prostorije DVD-a “Vodice”, Magistrala 93, HR-22211 Vodice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03798" y="5143935"/>
            <a:ext cx="6255461" cy="285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 dirty="0" err="1">
                <a:solidFill>
                  <a:srgbClr val="17658B"/>
                </a:solidFill>
                <a:latin typeface="Arimo Bold"/>
              </a:rPr>
              <a:t>Rezultati</a:t>
            </a:r>
            <a:r>
              <a:rPr lang="en-US" sz="1768" spc="173" dirty="0">
                <a:solidFill>
                  <a:srgbClr val="17658B"/>
                </a:solidFill>
                <a:latin typeface="Arimo Bold"/>
              </a:rPr>
              <a:t> </a:t>
            </a:r>
            <a:r>
              <a:rPr lang="en-US" sz="1768" spc="173" dirty="0" err="1">
                <a:solidFill>
                  <a:srgbClr val="17658B"/>
                </a:solidFill>
                <a:latin typeface="Arimo Bold"/>
              </a:rPr>
              <a:t>podaktivnosti</a:t>
            </a:r>
            <a:r>
              <a:rPr lang="en-US" sz="1768" spc="173" dirty="0">
                <a:solidFill>
                  <a:srgbClr val="17658B"/>
                </a:solidFill>
                <a:latin typeface="Arimo Bold"/>
              </a:rPr>
              <a:t>: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angažiran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vanjski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stručnjak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održana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edukacija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o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osnovama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pružanje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prve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pomoći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teorijski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i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praktični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dio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ukupno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trajanje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edukacije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kroz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dva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dana: 8 sati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sudjelovalo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>
                <a:solidFill>
                  <a:srgbClr val="17658B"/>
                </a:solidFill>
                <a:latin typeface="Arimo Bold"/>
              </a:rPr>
              <a:t>17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osoba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prvi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dan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edukacije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te 13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osoba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drugi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dan </a:t>
            </a:r>
            <a:r>
              <a:rPr lang="en-US" sz="1768" spc="173" dirty="0" err="1">
                <a:solidFill>
                  <a:srgbClr val="000000"/>
                </a:solidFill>
                <a:latin typeface="Arimo"/>
              </a:rPr>
              <a:t>edukacije</a:t>
            </a:r>
            <a:r>
              <a:rPr lang="en-US" sz="1768" spc="173" dirty="0">
                <a:solidFill>
                  <a:srgbClr val="000000"/>
                </a:solidFill>
                <a:latin typeface="Arimo"/>
              </a:rPr>
              <a:t> </a:t>
            </a:r>
          </a:p>
          <a:p>
            <a:pPr algn="just">
              <a:lnSpc>
                <a:spcPts val="2652"/>
              </a:lnSpc>
            </a:pPr>
            <a:endParaRPr lang="en-US" sz="1768" spc="173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-90107" y="4342249"/>
            <a:ext cx="2729774" cy="93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FFFFFF"/>
                </a:solidFill>
                <a:latin typeface="Montserrat Bold"/>
              </a:rPr>
              <a:t>Heimlichov</a:t>
            </a:r>
            <a:r>
              <a:rPr lang="en-US" sz="18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 Bold"/>
              </a:rPr>
              <a:t>zahvat</a:t>
            </a:r>
            <a:r>
              <a:rPr lang="en-US" sz="1800" dirty="0">
                <a:solidFill>
                  <a:srgbClr val="FFFFFF"/>
                </a:solidFill>
                <a:latin typeface="Montserrat Bold"/>
              </a:rPr>
              <a:t> – </a:t>
            </a:r>
            <a:r>
              <a:rPr lang="en-US" sz="1800" dirty="0" err="1">
                <a:solidFill>
                  <a:srgbClr val="FFFFFF"/>
                </a:solidFill>
                <a:latin typeface="Montserrat Bold"/>
              </a:rPr>
              <a:t>prva</a:t>
            </a:r>
            <a:r>
              <a:rPr lang="en-US" sz="18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 Bold"/>
              </a:rPr>
              <a:t>pomoć</a:t>
            </a:r>
            <a:r>
              <a:rPr lang="en-US" sz="18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 Bold"/>
              </a:rPr>
              <a:t>kod</a:t>
            </a:r>
            <a:r>
              <a:rPr lang="en-US" sz="18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 Bold"/>
              </a:rPr>
              <a:t>gušenja</a:t>
            </a:r>
            <a:endParaRPr lang="en-US" sz="1800" dirty="0">
              <a:solidFill>
                <a:srgbClr val="FFFFFF"/>
              </a:solidFill>
              <a:latin typeface="Montserrat Bold"/>
              <a:hlinkClick r:id="rId9" tooltip="https://alternativa-za-vas.com/index.php/clanak/article/heimlichov-zahvat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727420" y="3210349"/>
            <a:ext cx="2139951" cy="1237537"/>
            <a:chOff x="0" y="0"/>
            <a:chExt cx="338164" cy="19556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8164" cy="195561"/>
            </a:xfrm>
            <a:custGeom>
              <a:avLst/>
              <a:gdLst/>
              <a:ahLst/>
              <a:cxnLst/>
              <a:rect l="l" t="t" r="r" b="b"/>
              <a:pathLst>
                <a:path w="338164" h="195561">
                  <a:moveTo>
                    <a:pt x="0" y="0"/>
                  </a:moveTo>
                  <a:lnTo>
                    <a:pt x="338164" y="0"/>
                  </a:lnTo>
                  <a:lnTo>
                    <a:pt x="338164" y="195561"/>
                  </a:lnTo>
                  <a:lnTo>
                    <a:pt x="0" y="195561"/>
                  </a:lnTo>
                  <a:close/>
                </a:path>
              </a:pathLst>
            </a:custGeom>
            <a:solidFill>
              <a:srgbClr val="EE9C22"/>
            </a:solidFill>
            <a:ln cap="sq">
              <a:noFill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843890" y="3369519"/>
            <a:ext cx="1825069" cy="93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Montserrat Bold"/>
              </a:rPr>
              <a:t>P</a:t>
            </a:r>
            <a:r>
              <a:rPr lang="hr-HR" dirty="0" err="1">
                <a:solidFill>
                  <a:schemeClr val="bg1"/>
                </a:solidFill>
                <a:latin typeface="Montserrat Bold"/>
              </a:rPr>
              <a:t>ružanje</a:t>
            </a:r>
            <a:r>
              <a:rPr lang="hr-HR" dirty="0">
                <a:solidFill>
                  <a:schemeClr val="bg1"/>
                </a:solidFill>
                <a:latin typeface="Montserrat Bold"/>
              </a:rPr>
              <a:t> prve </a:t>
            </a:r>
            <a:r>
              <a:rPr lang="en-US" sz="1800" dirty="0" err="1">
                <a:solidFill>
                  <a:schemeClr val="bg1"/>
                </a:solidFill>
                <a:latin typeface="Montserrat Bold"/>
              </a:rPr>
              <a:t>pomoći</a:t>
            </a:r>
            <a:r>
              <a:rPr lang="en-US" sz="1800" dirty="0">
                <a:solidFill>
                  <a:schemeClr val="bg1"/>
                </a:solidFill>
                <a:latin typeface="Montserrat 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Montserrat Bold"/>
              </a:rPr>
              <a:t>kod</a:t>
            </a:r>
            <a:r>
              <a:rPr lang="en-US" sz="1800" dirty="0">
                <a:solidFill>
                  <a:schemeClr val="bg1"/>
                </a:solidFill>
                <a:latin typeface="Montserrat Bol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Montserrat Bold"/>
              </a:rPr>
              <a:t>krvarenja</a:t>
            </a:r>
            <a:endParaRPr lang="en-US" sz="1800" dirty="0">
              <a:solidFill>
                <a:schemeClr val="bg1"/>
              </a:solidFill>
              <a:latin typeface="Montserrat Bold"/>
            </a:endParaRP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-442117">
            <a:off x="2603645" y="441832"/>
            <a:ext cx="5110075" cy="5951385"/>
            <a:chOff x="0" y="0"/>
            <a:chExt cx="13561060" cy="15793720"/>
          </a:xfrm>
        </p:grpSpPr>
        <p:sp>
          <p:nvSpPr>
            <p:cNvPr id="25" name="Freeform 25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10"/>
              <a:stretch>
                <a:fillRect t="-40881" b="-4088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28700" y="1606248"/>
            <a:ext cx="1827135" cy="64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6"/>
              </a:lnSpc>
            </a:pPr>
            <a:r>
              <a:rPr lang="en-US" sz="1740" dirty="0" err="1">
                <a:solidFill>
                  <a:srgbClr val="FFFFFF"/>
                </a:solidFill>
                <a:latin typeface="Montserrat Bold"/>
              </a:rPr>
              <a:t>Imobilizacija</a:t>
            </a:r>
            <a:endParaRPr lang="en-US" sz="1740" dirty="0">
              <a:solidFill>
                <a:srgbClr val="FFFFFF"/>
              </a:solidFill>
              <a:latin typeface="Montserrat Bold"/>
            </a:endParaRPr>
          </a:p>
          <a:p>
            <a:pPr algn="ctr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Montserrat Bold"/>
              </a:rPr>
              <a:t>osobe</a:t>
            </a:r>
            <a:endParaRPr lang="en-US" sz="1999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0845965" y="2830676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2" y="0"/>
                </a:lnTo>
                <a:lnTo>
                  <a:pt x="379672" y="379672"/>
                </a:lnTo>
                <a:lnTo>
                  <a:pt x="0" y="379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9" name="Freeform 29"/>
          <p:cNvSpPr/>
          <p:nvPr/>
        </p:nvSpPr>
        <p:spPr>
          <a:xfrm>
            <a:off x="10845965" y="3758828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2" y="0"/>
                </a:lnTo>
                <a:lnTo>
                  <a:pt x="379672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0" name="Freeform 30"/>
          <p:cNvSpPr/>
          <p:nvPr/>
        </p:nvSpPr>
        <p:spPr>
          <a:xfrm>
            <a:off x="10795184" y="5239185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54506" flipH="1" flipV="1">
            <a:off x="-5304433" y="4852291"/>
            <a:ext cx="18263326" cy="10136146"/>
          </a:xfrm>
          <a:custGeom>
            <a:avLst/>
            <a:gdLst/>
            <a:ahLst/>
            <a:cxnLst/>
            <a:rect l="l" t="t" r="r" b="b"/>
            <a:pathLst>
              <a:path w="18263326" h="10136146">
                <a:moveTo>
                  <a:pt x="18263326" y="10136146"/>
                </a:moveTo>
                <a:lnTo>
                  <a:pt x="0" y="10136146"/>
                </a:lnTo>
                <a:lnTo>
                  <a:pt x="0" y="0"/>
                </a:lnTo>
                <a:lnTo>
                  <a:pt x="18263326" y="0"/>
                </a:lnTo>
                <a:lnTo>
                  <a:pt x="18263326" y="1013614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442117">
            <a:off x="1722846" y="-49525"/>
            <a:ext cx="5110075" cy="5951385"/>
            <a:chOff x="0" y="0"/>
            <a:chExt cx="13561060" cy="15793720"/>
          </a:xfrm>
        </p:grpSpPr>
        <p:sp>
          <p:nvSpPr>
            <p:cNvPr id="4" name="Freeform 4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4"/>
              <a:stretch>
                <a:fillRect l="-31355" r="-31355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42117">
            <a:off x="-640756" y="4729991"/>
            <a:ext cx="5026660" cy="5854237"/>
            <a:chOff x="0" y="0"/>
            <a:chExt cx="13561060" cy="15793720"/>
          </a:xfrm>
        </p:grpSpPr>
        <p:sp>
          <p:nvSpPr>
            <p:cNvPr id="7" name="Freeform 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6"/>
              <a:stretch>
                <a:fillRect l="-85358" r="-85358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42117">
            <a:off x="4674201" y="3077894"/>
            <a:ext cx="5617176" cy="6541974"/>
            <a:chOff x="0" y="0"/>
            <a:chExt cx="13561060" cy="15793720"/>
          </a:xfrm>
        </p:grpSpPr>
        <p:sp>
          <p:nvSpPr>
            <p:cNvPr id="10" name="Freeform 10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7"/>
              <a:stretch>
                <a:fillRect l="-87351" r="-83364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859352" y="2083844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Freeform 13"/>
          <p:cNvSpPr/>
          <p:nvPr/>
        </p:nvSpPr>
        <p:spPr>
          <a:xfrm>
            <a:off x="10859352" y="3137972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10859352" y="3659543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Freeform 15"/>
          <p:cNvSpPr/>
          <p:nvPr/>
        </p:nvSpPr>
        <p:spPr>
          <a:xfrm>
            <a:off x="10859352" y="4571773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 rot="6066524">
            <a:off x="9712099" y="6337475"/>
            <a:ext cx="2723559" cy="938577"/>
          </a:xfrm>
          <a:custGeom>
            <a:avLst/>
            <a:gdLst/>
            <a:ahLst/>
            <a:cxnLst/>
            <a:rect l="l" t="t" r="r" b="b"/>
            <a:pathLst>
              <a:path w="2723559" h="938577">
                <a:moveTo>
                  <a:pt x="0" y="0"/>
                </a:moveTo>
                <a:lnTo>
                  <a:pt x="2723559" y="0"/>
                </a:lnTo>
                <a:lnTo>
                  <a:pt x="2723559" y="938577"/>
                </a:lnTo>
                <a:lnTo>
                  <a:pt x="0" y="93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TextBox 17"/>
          <p:cNvSpPr txBox="1"/>
          <p:nvPr/>
        </p:nvSpPr>
        <p:spPr>
          <a:xfrm>
            <a:off x="8390810" y="201025"/>
            <a:ext cx="989719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7658B"/>
                </a:solidFill>
                <a:latin typeface="Bebas Neue Bold"/>
              </a:rPr>
              <a:t>Edukacija - opći dio: krizne situacije, moguće katastrofe i postupanje u kriznim situacijama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10681" y="2026694"/>
            <a:ext cx="6436027" cy="2545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Vanjski stručnjak:</a:t>
            </a:r>
            <a:r>
              <a:rPr lang="en-US" sz="1800" spc="176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Ustanova za obrazovanje odraslih DEFENSOR</a:t>
            </a: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Predavač: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Robert Mikac</a:t>
            </a:r>
          </a:p>
          <a:p>
            <a:pPr>
              <a:lnSpc>
                <a:spcPts val="1422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Datum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09.11.2022. </a:t>
            </a:r>
          </a:p>
          <a:p>
            <a:pPr>
              <a:lnSpc>
                <a:spcPts val="1296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Mjesto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POU Vodice, dvorana Kulturnog centra, Ive Čače 8, HR-22211 Vodice</a:t>
            </a:r>
          </a:p>
          <a:p>
            <a:pPr>
              <a:lnSpc>
                <a:spcPts val="2520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04280" y="7292371"/>
            <a:ext cx="6048829" cy="2592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sudionici su se upoznali s </a:t>
            </a:r>
            <a:r>
              <a:rPr lang="en-US" sz="999" spc="97">
                <a:solidFill>
                  <a:srgbClr val="000000"/>
                </a:solidFill>
                <a:latin typeface="Arimo Bold"/>
              </a:rPr>
              <a:t>fazama upravljanja (u) krizama</a:t>
            </a:r>
            <a:r>
              <a:rPr lang="en-US" sz="999" spc="97">
                <a:solidFill>
                  <a:srgbClr val="000000"/>
                </a:solidFill>
                <a:latin typeface="Arimo"/>
              </a:rPr>
              <a:t> – prevenciji, pripravnosti i reakciji, ali i fazi oporavka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na temelju </a:t>
            </a:r>
            <a:r>
              <a:rPr lang="en-US" sz="999" spc="97">
                <a:solidFill>
                  <a:srgbClr val="000000"/>
                </a:solidFill>
                <a:latin typeface="Arimo Bold"/>
              </a:rPr>
              <a:t>dosadašnji kriznih situacija na području RH </a:t>
            </a:r>
            <a:r>
              <a:rPr lang="en-US" sz="999" spc="97">
                <a:solidFill>
                  <a:srgbClr val="000000"/>
                </a:solidFill>
                <a:latin typeface="Arimo"/>
              </a:rPr>
              <a:t>(studije slučaja koje su se odnosile na poplave, migrantsku krizu, potrese te COVID-19) upoznali smo se s </a:t>
            </a:r>
            <a:r>
              <a:rPr lang="en-US" sz="999" spc="97">
                <a:solidFill>
                  <a:srgbClr val="000000"/>
                </a:solidFill>
                <a:latin typeface="Arimo Bold"/>
              </a:rPr>
              <a:t>djelovanjem sustava u pojedinoj kriznoj situaciji</a:t>
            </a:r>
            <a:r>
              <a:rPr lang="en-US" sz="999" spc="97">
                <a:solidFill>
                  <a:srgbClr val="000000"/>
                </a:solidFill>
                <a:latin typeface="Arimo"/>
              </a:rPr>
              <a:t>, ulogama kriznih menadžera, sustavu civilne zaštite, zakonskim okvirima, sposobnosti i volji pojedinaca da djeluju, odnosno ključnim akterima upravljanja u krizama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edukacija je </a:t>
            </a:r>
            <a:r>
              <a:rPr lang="en-US" sz="999" spc="97">
                <a:solidFill>
                  <a:srgbClr val="000000"/>
                </a:solidFill>
                <a:latin typeface="Arimo Bold"/>
              </a:rPr>
              <a:t>potaknula na razmišljanje o strukturama upravljanja te djelovanjima na svima razinama</a:t>
            </a:r>
            <a:r>
              <a:rPr lang="en-US" sz="999" spc="97">
                <a:solidFill>
                  <a:srgbClr val="000000"/>
                </a:solidFill>
                <a:latin typeface="Arimo"/>
              </a:rPr>
              <a:t>, ali i onome što kao pojedinci te dio sustava civilne zaštite možemo napraviti na lokalnoj razini – učiti iz iskustva i shvaćati potrebe te zapažati, prepoznati lekcije i stvarati naučene lekcije (proces), a s ciljem osiguravanja trajnog unaprjeđenja sposobnosti i to na temelju analize iskustva jer kriza je/bi trebala biti prilika za donošenje reformi i stjecanje kompetencija kroz organizacijske strukture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10475" y="4476523"/>
            <a:ext cx="6690878" cy="2530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Rezultati podaktivnosti: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angažiran vanjski stručnjak 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održana edukacija - opći dio o kriznim situacijama, mogućim katastrofama te postupanju u kriznim situacijama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ukupno trajanje edukacije: 8 sati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sudjelovala 21 osoba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54506" flipH="1" flipV="1">
            <a:off x="-5304433" y="4852291"/>
            <a:ext cx="18263326" cy="10136146"/>
          </a:xfrm>
          <a:custGeom>
            <a:avLst/>
            <a:gdLst/>
            <a:ahLst/>
            <a:cxnLst/>
            <a:rect l="l" t="t" r="r" b="b"/>
            <a:pathLst>
              <a:path w="18263326" h="10136146">
                <a:moveTo>
                  <a:pt x="18263326" y="10136146"/>
                </a:moveTo>
                <a:lnTo>
                  <a:pt x="0" y="10136146"/>
                </a:lnTo>
                <a:lnTo>
                  <a:pt x="0" y="0"/>
                </a:lnTo>
                <a:lnTo>
                  <a:pt x="18263326" y="0"/>
                </a:lnTo>
                <a:lnTo>
                  <a:pt x="18263326" y="1013614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442117">
            <a:off x="1722846" y="-49525"/>
            <a:ext cx="5110075" cy="5951385"/>
            <a:chOff x="0" y="0"/>
            <a:chExt cx="13561060" cy="15793720"/>
          </a:xfrm>
        </p:grpSpPr>
        <p:sp>
          <p:nvSpPr>
            <p:cNvPr id="4" name="Freeform 4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4"/>
              <a:stretch>
                <a:fillRect l="-85358" r="-85358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42117">
            <a:off x="-640756" y="4729991"/>
            <a:ext cx="5026660" cy="5854237"/>
            <a:chOff x="0" y="0"/>
            <a:chExt cx="13561060" cy="15793720"/>
          </a:xfrm>
        </p:grpSpPr>
        <p:sp>
          <p:nvSpPr>
            <p:cNvPr id="7" name="Freeform 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6"/>
              <a:stretch>
                <a:fillRect l="-122558" r="-48157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42117">
            <a:off x="4612275" y="3334999"/>
            <a:ext cx="5617176" cy="6541974"/>
            <a:chOff x="0" y="0"/>
            <a:chExt cx="13561060" cy="15793720"/>
          </a:xfrm>
        </p:grpSpPr>
        <p:sp>
          <p:nvSpPr>
            <p:cNvPr id="10" name="Freeform 10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7"/>
              <a:stretch>
                <a:fillRect l="-23862" r="-146853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687696" y="247650"/>
            <a:ext cx="708065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7658B"/>
                </a:solidFill>
                <a:latin typeface="Bebas Neue Bold"/>
              </a:rPr>
              <a:t>Edukacija O SPRJEČAVANJU POŽARA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33242" y="6642949"/>
            <a:ext cx="6048829" cy="219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o osnovnim pojmovima o gorenju i gašenju, sredstvima za gašenje prema klasi požara (voda, pjena, prah, ugljični dioksid…), požarnim opasnostima i mjerama zaštite od požara (evakuacijama, preventivnim mjerama zaštite od požara), opremi i spravama za gašenje požara + obrazovni filmovi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edukacija je bila prilika za razgovor o kriznim situacijama na području ŠKŽ, požarnim putevima, obradi poljoprivrednih zemljišta, a time i prevenciji od požara, razmijenimo mišljenja, iskustva i damo sugestije za jačanje kapaciteta na području lokalne zajednice</a:t>
            </a:r>
          </a:p>
          <a:p>
            <a:pPr marL="215899" lvl="1" indent="-107950" algn="just">
              <a:lnSpc>
                <a:spcPts val="1639"/>
              </a:lnSpc>
              <a:buFont typeface="Arial"/>
              <a:buChar char="•"/>
            </a:pPr>
            <a:r>
              <a:rPr lang="en-US" sz="999" spc="97">
                <a:solidFill>
                  <a:srgbClr val="000000"/>
                </a:solidFill>
                <a:latin typeface="Arimo"/>
              </a:rPr>
              <a:t>praktični dio: gašenje kontroliranog požara ručnim aparatima za gašenje požara te vodom iz hidrantske mreže u DVD-u Vodice</a:t>
            </a:r>
          </a:p>
          <a:p>
            <a:pPr algn="just">
              <a:lnSpc>
                <a:spcPts val="1639"/>
              </a:lnSpc>
            </a:pPr>
            <a:endParaRPr lang="en-US" sz="999" spc="97">
              <a:solidFill>
                <a:srgbClr val="000000"/>
              </a:solidFill>
              <a:latin typeface="Arimo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740069" y="1426104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TextBox 15"/>
          <p:cNvSpPr txBox="1"/>
          <p:nvPr/>
        </p:nvSpPr>
        <p:spPr>
          <a:xfrm>
            <a:off x="11291399" y="1368954"/>
            <a:ext cx="6690672" cy="31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Vanjski stručnjak:</a:t>
            </a:r>
            <a:r>
              <a:rPr lang="en-US" sz="1800" spc="176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Ustanova za obrazovanje odraslih DEFENSOR</a:t>
            </a: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Predavač: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Krunoslav Guštek (i Tomislav Guštek)</a:t>
            </a:r>
          </a:p>
          <a:p>
            <a:pPr>
              <a:lnSpc>
                <a:spcPts val="1422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Datum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26.11.2022. </a:t>
            </a:r>
          </a:p>
          <a:p>
            <a:pPr>
              <a:lnSpc>
                <a:spcPts val="1296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Mjesto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</a:t>
            </a:r>
            <a:r>
              <a:rPr lang="en-US" sz="1800" u="sng" spc="176">
                <a:solidFill>
                  <a:srgbClr val="000000"/>
                </a:solidFill>
                <a:latin typeface="Arimo"/>
              </a:rPr>
              <a:t>teorijski dio: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POU Vodice, dvorana Kulturnog centra, Ive Čače 8; </a:t>
            </a:r>
            <a:r>
              <a:rPr lang="en-US" sz="1800" u="sng" spc="176">
                <a:solidFill>
                  <a:srgbClr val="000000"/>
                </a:solidFill>
                <a:latin typeface="Arimo"/>
              </a:rPr>
              <a:t>praktični dio: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Prostorije DVD-a “Vodice”, Magistrala 93 - HR-22211 Vodice</a:t>
            </a:r>
          </a:p>
          <a:p>
            <a:pPr>
              <a:lnSpc>
                <a:spcPts val="2520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740069" y="2480232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TextBox 17"/>
          <p:cNvSpPr txBox="1"/>
          <p:nvPr/>
        </p:nvSpPr>
        <p:spPr>
          <a:xfrm>
            <a:off x="11291192" y="4336574"/>
            <a:ext cx="6690878" cy="180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Rezultati podaktivnosti: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angažiran vanjski stručnjak 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održana edukacija o sprječavanju požara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ukupno trajanje edukacije: 6 + 2 sati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sudjelovala 18 osoba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740069" y="3001804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2"/>
                </a:lnTo>
                <a:lnTo>
                  <a:pt x="0" y="379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9" name="Freeform 19"/>
          <p:cNvSpPr/>
          <p:nvPr/>
        </p:nvSpPr>
        <p:spPr>
          <a:xfrm>
            <a:off x="10799607" y="4352847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0" name="Freeform 20"/>
          <p:cNvSpPr/>
          <p:nvPr/>
        </p:nvSpPr>
        <p:spPr>
          <a:xfrm rot="5291835">
            <a:off x="9998313" y="6129643"/>
            <a:ext cx="2410592" cy="830724"/>
          </a:xfrm>
          <a:custGeom>
            <a:avLst/>
            <a:gdLst/>
            <a:ahLst/>
            <a:cxnLst/>
            <a:rect l="l" t="t" r="r" b="b"/>
            <a:pathLst>
              <a:path w="2410592" h="830724">
                <a:moveTo>
                  <a:pt x="0" y="0"/>
                </a:moveTo>
                <a:lnTo>
                  <a:pt x="2410593" y="0"/>
                </a:lnTo>
                <a:lnTo>
                  <a:pt x="2410593" y="830724"/>
                </a:lnTo>
                <a:lnTo>
                  <a:pt x="0" y="830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54506" flipH="1" flipV="1">
            <a:off x="-5304433" y="4852291"/>
            <a:ext cx="18263326" cy="10136146"/>
          </a:xfrm>
          <a:custGeom>
            <a:avLst/>
            <a:gdLst/>
            <a:ahLst/>
            <a:cxnLst/>
            <a:rect l="l" t="t" r="r" b="b"/>
            <a:pathLst>
              <a:path w="18263326" h="10136146">
                <a:moveTo>
                  <a:pt x="18263326" y="10136146"/>
                </a:moveTo>
                <a:lnTo>
                  <a:pt x="0" y="10136146"/>
                </a:lnTo>
                <a:lnTo>
                  <a:pt x="0" y="0"/>
                </a:lnTo>
                <a:lnTo>
                  <a:pt x="18263326" y="0"/>
                </a:lnTo>
                <a:lnTo>
                  <a:pt x="18263326" y="1013614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442117">
            <a:off x="1722846" y="-49525"/>
            <a:ext cx="5110075" cy="5951385"/>
            <a:chOff x="0" y="0"/>
            <a:chExt cx="13561060" cy="15793720"/>
          </a:xfrm>
        </p:grpSpPr>
        <p:sp>
          <p:nvSpPr>
            <p:cNvPr id="4" name="Freeform 4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4"/>
              <a:stretch>
                <a:fillRect l="-85358" r="-85358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42117">
            <a:off x="-640756" y="4729991"/>
            <a:ext cx="5026660" cy="5854237"/>
            <a:chOff x="0" y="0"/>
            <a:chExt cx="13561060" cy="15793720"/>
          </a:xfrm>
        </p:grpSpPr>
        <p:sp>
          <p:nvSpPr>
            <p:cNvPr id="7" name="Freeform 7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6"/>
              <a:stretch>
                <a:fillRect r="-62711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42117">
            <a:off x="4674201" y="3077894"/>
            <a:ext cx="5617176" cy="6541974"/>
            <a:chOff x="0" y="0"/>
            <a:chExt cx="13561060" cy="15793720"/>
          </a:xfrm>
        </p:grpSpPr>
        <p:sp>
          <p:nvSpPr>
            <p:cNvPr id="10" name="Freeform 10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7"/>
              <a:stretch>
                <a:fillRect l="-67213" r="-103972"/>
              </a:stretch>
            </a:blipFill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687696" y="247650"/>
            <a:ext cx="708065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17658B"/>
                </a:solidFill>
                <a:latin typeface="Bebas Neue Bold"/>
              </a:rPr>
              <a:t>Edukacija O POTRESIMA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24634" y="6282206"/>
            <a:ext cx="6048829" cy="2476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78" lvl="1" indent="-129539" algn="just">
              <a:lnSpc>
                <a:spcPts val="1967"/>
              </a:lnSpc>
              <a:buFont typeface="Arial"/>
              <a:buChar char="•"/>
            </a:pPr>
            <a:r>
              <a:rPr lang="en-US" sz="1199" spc="117">
                <a:solidFill>
                  <a:srgbClr val="000000"/>
                </a:solidFill>
                <a:latin typeface="Arimo"/>
              </a:rPr>
              <a:t>sudionicima je predstavljen rad HGSS-a te iskustva i načini na koje se volonteri mogu uključiti u humanitarni rad potresom pogođenim područjima</a:t>
            </a:r>
          </a:p>
          <a:p>
            <a:pPr marL="259078" lvl="1" indent="-129539" algn="just">
              <a:lnSpc>
                <a:spcPts val="1967"/>
              </a:lnSpc>
              <a:buFont typeface="Arial"/>
              <a:buChar char="•"/>
            </a:pPr>
            <a:r>
              <a:rPr lang="en-US" sz="1199" spc="117">
                <a:solidFill>
                  <a:srgbClr val="000000"/>
                </a:solidFill>
                <a:latin typeface="Arimo"/>
              </a:rPr>
              <a:t>predstavljeni zakonski okviri te dobri primjeri prakse </a:t>
            </a:r>
          </a:p>
          <a:p>
            <a:pPr marL="259078" lvl="1" indent="-129539" algn="just">
              <a:lnSpc>
                <a:spcPts val="1967"/>
              </a:lnSpc>
              <a:buFont typeface="Arial"/>
              <a:buChar char="•"/>
            </a:pPr>
            <a:r>
              <a:rPr lang="en-US" sz="1199" spc="117">
                <a:solidFill>
                  <a:srgbClr val="000000"/>
                </a:solidFill>
                <a:latin typeface="Arimo"/>
              </a:rPr>
              <a:t>filmovi o djelovanju volontera u potresu na području Banovine te rad na terenu (područje Banovine, Zagreba, Karlovca)</a:t>
            </a:r>
          </a:p>
          <a:p>
            <a:pPr marL="259078" lvl="1" indent="-129539" algn="just">
              <a:lnSpc>
                <a:spcPts val="1967"/>
              </a:lnSpc>
              <a:buFont typeface="Arial"/>
              <a:buChar char="•"/>
            </a:pPr>
            <a:r>
              <a:rPr lang="en-US" sz="1199" spc="117">
                <a:solidFill>
                  <a:srgbClr val="000000"/>
                </a:solidFill>
                <a:latin typeface="Arimo"/>
              </a:rPr>
              <a:t>kroz primjer rada između Hrvatske i Norveške, odnosno bilateralnu suradnju o traganju i spašavanju u katastrofama, prikazan je još jedan primjer dobre prakse te dana motivacija za formiranjem novih modela na našim područjima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740069" y="1426104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TextBox 15"/>
          <p:cNvSpPr txBox="1"/>
          <p:nvPr/>
        </p:nvSpPr>
        <p:spPr>
          <a:xfrm>
            <a:off x="11291399" y="1368954"/>
            <a:ext cx="6690672" cy="2545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Vanjski stručnjak:</a:t>
            </a:r>
            <a:r>
              <a:rPr lang="en-US" sz="1800" spc="176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Ustanova za obrazovanje odraslih DEFENSOR</a:t>
            </a: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Predavač: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Marko Rakovac</a:t>
            </a:r>
          </a:p>
          <a:p>
            <a:pPr>
              <a:lnSpc>
                <a:spcPts val="1422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Datum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08.12.2022. </a:t>
            </a:r>
          </a:p>
          <a:p>
            <a:pPr>
              <a:lnSpc>
                <a:spcPts val="1296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20"/>
              </a:lnSpc>
            </a:pPr>
            <a:r>
              <a:rPr lang="en-US" sz="1800" spc="176">
                <a:solidFill>
                  <a:srgbClr val="17658B"/>
                </a:solidFill>
                <a:latin typeface="Arimo Bold"/>
              </a:rPr>
              <a:t>Mjesto održavanja:</a:t>
            </a:r>
            <a:r>
              <a:rPr lang="en-US" sz="1800" spc="176">
                <a:solidFill>
                  <a:srgbClr val="000000"/>
                </a:solidFill>
                <a:latin typeface="Arimo"/>
              </a:rPr>
              <a:t> POU Vodice, dvorana Kulturnog centra, Ive Čače 8, HR-22211 Vodice</a:t>
            </a:r>
          </a:p>
          <a:p>
            <a:pPr>
              <a:lnSpc>
                <a:spcPts val="2520"/>
              </a:lnSpc>
            </a:pPr>
            <a:endParaRPr lang="en-US" sz="1800" spc="176">
              <a:solidFill>
                <a:srgbClr val="000000"/>
              </a:solidFill>
              <a:latin typeface="Arimo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740069" y="2480232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TextBox 17"/>
          <p:cNvSpPr txBox="1"/>
          <p:nvPr/>
        </p:nvSpPr>
        <p:spPr>
          <a:xfrm>
            <a:off x="11291399" y="3781796"/>
            <a:ext cx="6690878" cy="180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1768" spc="173">
                <a:solidFill>
                  <a:srgbClr val="17658B"/>
                </a:solidFill>
                <a:latin typeface="Arimo Bold"/>
              </a:rPr>
              <a:t>Rezultati podaktivnosti: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angažiran vanjski stručnjak 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održana edukacija o potresima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ukupno trajanje edukacije: 8 sati</a:t>
            </a:r>
          </a:p>
          <a:p>
            <a:pPr marL="381737" lvl="1" indent="-190868" algn="just">
              <a:lnSpc>
                <a:spcPts val="2899"/>
              </a:lnSpc>
              <a:buFont typeface="Arial"/>
              <a:buChar char="•"/>
            </a:pPr>
            <a:r>
              <a:rPr lang="en-US" sz="1768" spc="173">
                <a:solidFill>
                  <a:srgbClr val="000000"/>
                </a:solidFill>
                <a:latin typeface="Arimo"/>
              </a:rPr>
              <a:t>sudjelovala 17 osoba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740069" y="3001804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2"/>
                </a:lnTo>
                <a:lnTo>
                  <a:pt x="0" y="379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9" name="Freeform 19"/>
          <p:cNvSpPr/>
          <p:nvPr/>
        </p:nvSpPr>
        <p:spPr>
          <a:xfrm>
            <a:off x="10740069" y="3781526"/>
            <a:ext cx="379673" cy="379673"/>
          </a:xfrm>
          <a:custGeom>
            <a:avLst/>
            <a:gdLst/>
            <a:ahLst/>
            <a:cxnLst/>
            <a:rect l="l" t="t" r="r" b="b"/>
            <a:pathLst>
              <a:path w="379673" h="379673">
                <a:moveTo>
                  <a:pt x="0" y="0"/>
                </a:moveTo>
                <a:lnTo>
                  <a:pt x="379673" y="0"/>
                </a:lnTo>
                <a:lnTo>
                  <a:pt x="379673" y="379673"/>
                </a:lnTo>
                <a:lnTo>
                  <a:pt x="0" y="3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0" name="Freeform 20"/>
          <p:cNvSpPr/>
          <p:nvPr/>
        </p:nvSpPr>
        <p:spPr>
          <a:xfrm rot="5291835">
            <a:off x="9724609" y="5534924"/>
            <a:ext cx="2410592" cy="830724"/>
          </a:xfrm>
          <a:custGeom>
            <a:avLst/>
            <a:gdLst/>
            <a:ahLst/>
            <a:cxnLst/>
            <a:rect l="l" t="t" r="r" b="b"/>
            <a:pathLst>
              <a:path w="2410592" h="830724">
                <a:moveTo>
                  <a:pt x="0" y="0"/>
                </a:moveTo>
                <a:lnTo>
                  <a:pt x="2410593" y="0"/>
                </a:lnTo>
                <a:lnTo>
                  <a:pt x="2410593" y="830724"/>
                </a:lnTo>
                <a:lnTo>
                  <a:pt x="0" y="830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2841</Words>
  <Application>Microsoft Office PowerPoint</Application>
  <PresentationFormat>Prilagođeno</PresentationFormat>
  <Paragraphs>413</Paragraphs>
  <Slides>28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45" baseType="lpstr">
      <vt:lpstr>Montserrat Bold</vt:lpstr>
      <vt:lpstr>Arimo</vt:lpstr>
      <vt:lpstr>Montserrat Light Bold</vt:lpstr>
      <vt:lpstr>Calibri</vt:lpstr>
      <vt:lpstr>Arial</vt:lpstr>
      <vt:lpstr>Arimo Semi-Bold</vt:lpstr>
      <vt:lpstr>Arimo Italics</vt:lpstr>
      <vt:lpstr>Arimo Bold</vt:lpstr>
      <vt:lpstr>Oswald Bold</vt:lpstr>
      <vt:lpstr>DM Sans Bold</vt:lpstr>
      <vt:lpstr>Bebas Neue Bold</vt:lpstr>
      <vt:lpstr>Open Sans Bold</vt:lpstr>
      <vt:lpstr>DM Sans Italics</vt:lpstr>
      <vt:lpstr>Open Sans</vt:lpstr>
      <vt:lpstr>Oswald</vt:lpstr>
      <vt:lpstr>DM Sans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ZAVRŠNA KONFERENCIJA</dc:title>
  <cp:lastModifiedBy>Windows korisnik</cp:lastModifiedBy>
  <cp:revision>3</cp:revision>
  <dcterms:created xsi:type="dcterms:W3CDTF">2006-08-16T00:00:00Z</dcterms:created>
  <dcterms:modified xsi:type="dcterms:W3CDTF">2023-09-20T10:52:11Z</dcterms:modified>
  <dc:identifier>DAFtBGUt2jU</dc:identifier>
</cp:coreProperties>
</file>